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diagrams/drawing1.xml" ContentType="application/vnd.ms-office.drawingml.diagramDrawing+xml"/>
  <Override PartName="/ppt/diagrams/colors5.xml" ContentType="application/vnd.openxmlformats-officedocument.drawingml.diagramColors+xml"/>
  <Override PartName="/ppt/diagrams/colors1.xml" ContentType="application/vnd.openxmlformats-officedocument.drawingml.diagramColors+xml"/>
  <Override PartName="/ppt/diagrams/quickStyle2.xml" ContentType="application/vnd.openxmlformats-officedocument.drawingml.diagramStyle+xml"/>
  <Override PartName="/ppt/diagrams/colors2.xml" ContentType="application/vnd.openxmlformats-officedocument.drawingml.diagramColors+xml"/>
  <Override PartName="/ppt/diagrams/layout2.xml" ContentType="application/vnd.openxmlformats-officedocument.drawingml.diagramLayout+xml"/>
  <Override PartName="/ppt/diagrams/drawing2.xml" ContentType="application/vnd.ms-office.drawingml.diagramDrawing+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layout3.xml" ContentType="application/vnd.openxmlformats-officedocument.drawingml.diagramLayout+xml"/>
  <Override PartName="/ppt/diagrams/quickStyle5.xml" ContentType="application/vnd.openxmlformats-officedocument.drawingml.diagramStyle+xml"/>
  <Override PartName="/ppt/handoutMasters/handoutMaster1.xml" ContentType="application/vnd.openxmlformats-officedocument.presentationml.handoutMaster+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layout5.xml" ContentType="application/vnd.openxmlformats-officedocument.drawingml.diagramLayout+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drawing5.xml" ContentType="application/vnd.ms-office.drawingml.diagramDrawing+xml"/>
  <Override PartName="/ppt/diagrams/drawing7.xml" ContentType="application/vnd.ms-office.drawingml.diagramDrawing+xml"/>
  <Override PartName="/ppt/diagrams/drawing4.xml" ContentType="application/vnd.ms-office.drawingml.diagramDrawing+xml"/>
  <Override PartName="/ppt/diagrams/quickStyle3.xml" ContentType="application/vnd.openxmlformats-officedocument.drawingml.diagramStyle+xml"/>
  <Override PartName="/ppt/diagrams/layout4.xml" ContentType="application/vnd.openxmlformats-officedocument.drawingml.diagramLayout+xml"/>
  <Override PartName="/ppt/theme/theme1.xml" ContentType="application/vnd.openxmlformats-officedocument.theme+xml"/>
  <Override PartName="/ppt/diagrams/drawing3.xml" ContentType="application/vnd.ms-office.drawingml.diagramDrawing+xml"/>
  <Override PartName="/ppt/diagrams/colors3.xml" ContentType="application/vnd.openxmlformats-officedocument.drawingml.diagramColors+xml"/>
  <Override PartName="/ppt/diagrams/quickStyle4.xml" ContentType="application/vnd.openxmlformats-officedocument.drawingml.diagramStyle+xml"/>
  <Override PartName="/ppt/notesMasters/notesMaster1.xml" ContentType="application/vnd.openxmlformats-officedocument.presentationml.notesMaster+xml"/>
  <Override PartName="/ppt/diagrams/colors4.xml" ContentType="application/vnd.openxmlformats-officedocument.drawingml.diagramCol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73" r:id="rId2"/>
  </p:sldMasterIdLst>
  <p:notesMasterIdLst>
    <p:notesMasterId r:id="rId19"/>
  </p:notesMasterIdLst>
  <p:handoutMasterIdLst>
    <p:handoutMasterId r:id="rId20"/>
  </p:handoutMasterIdLst>
  <p:sldIdLst>
    <p:sldId id="304" r:id="rId3"/>
    <p:sldId id="373" r:id="rId4"/>
    <p:sldId id="375" r:id="rId5"/>
    <p:sldId id="376" r:id="rId6"/>
    <p:sldId id="378" r:id="rId7"/>
    <p:sldId id="379" r:id="rId8"/>
    <p:sldId id="380" r:id="rId9"/>
    <p:sldId id="367" r:id="rId10"/>
    <p:sldId id="366" r:id="rId11"/>
    <p:sldId id="389" r:id="rId12"/>
    <p:sldId id="390" r:id="rId13"/>
    <p:sldId id="391" r:id="rId14"/>
    <p:sldId id="385" r:id="rId15"/>
    <p:sldId id="395" r:id="rId16"/>
    <p:sldId id="354" r:id="rId17"/>
    <p:sldId id="351" r:id="rId18"/>
  </p:sldIdLst>
  <p:sldSz cx="9144000" cy="5143500" type="screen16x9"/>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3129">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83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3961" autoAdjust="0"/>
  </p:normalViewPr>
  <p:slideViewPr>
    <p:cSldViewPr>
      <p:cViewPr>
        <p:scale>
          <a:sx n="77" d="100"/>
          <a:sy n="77" d="100"/>
        </p:scale>
        <p:origin x="-499" y="-62"/>
      </p:cViewPr>
      <p:guideLst>
        <p:guide orient="horz" pos="1620"/>
        <p:guide pos="2880"/>
      </p:guideLst>
    </p:cSldViewPr>
  </p:slideViewPr>
  <p:notesTextViewPr>
    <p:cViewPr>
      <p:scale>
        <a:sx n="1" d="1"/>
        <a:sy n="1" d="1"/>
      </p:scale>
      <p:origin x="0" y="0"/>
    </p:cViewPr>
  </p:notesTextViewPr>
  <p:notesViewPr>
    <p:cSldViewPr>
      <p:cViewPr varScale="1">
        <p:scale>
          <a:sx n="71" d="100"/>
          <a:sy n="71" d="100"/>
        </p:scale>
        <p:origin x="-2274" y="-114"/>
      </p:cViewPr>
      <p:guideLst>
        <p:guide orient="horz" pos="3129"/>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2.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 Id="rId27"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0EC440-F689-4F9B-B996-806E8494BD3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58EA5D1-9AA4-47AE-95F7-7F34DC7E6111}">
      <dgm:prSet custT="1"/>
      <dgm:spPr/>
      <dgm:t>
        <a:bodyPr/>
        <a:lstStyle/>
        <a:p>
          <a:pPr rtl="0"/>
          <a:r>
            <a:rPr lang="en-ZA" sz="2400" b="1" dirty="0" smtClean="0">
              <a:solidFill>
                <a:schemeClr val="tx1"/>
              </a:solidFill>
              <a:latin typeface="+mn-lt"/>
            </a:rPr>
            <a:t>PREAMBLE: LAND REFORM MANDATE</a:t>
          </a:r>
          <a:endParaRPr lang="en-US" sz="2400" dirty="0">
            <a:solidFill>
              <a:schemeClr val="tx1"/>
            </a:solidFill>
            <a:latin typeface="+mn-lt"/>
          </a:endParaRPr>
        </a:p>
      </dgm:t>
    </dgm:pt>
    <dgm:pt modelId="{6F150394-0F71-403F-BE7F-F3F2DBD804AD}" type="parTrans" cxnId="{0086E1C1-1CEB-454D-9B6E-C82ABF8EE6F0}">
      <dgm:prSet/>
      <dgm:spPr/>
      <dgm:t>
        <a:bodyPr/>
        <a:lstStyle/>
        <a:p>
          <a:endParaRPr lang="en-US"/>
        </a:p>
      </dgm:t>
    </dgm:pt>
    <dgm:pt modelId="{AE854A4D-58EB-43C2-932E-CEEDEAD5D036}" type="sibTrans" cxnId="{0086E1C1-1CEB-454D-9B6E-C82ABF8EE6F0}">
      <dgm:prSet/>
      <dgm:spPr/>
      <dgm:t>
        <a:bodyPr/>
        <a:lstStyle/>
        <a:p>
          <a:endParaRPr lang="en-US"/>
        </a:p>
      </dgm:t>
    </dgm:pt>
    <dgm:pt modelId="{A92F4A24-802E-4FB5-9D75-98918442A857}" type="pres">
      <dgm:prSet presAssocID="{D00EC440-F689-4F9B-B996-806E8494BD3B}" presName="linear" presStyleCnt="0">
        <dgm:presLayoutVars>
          <dgm:animLvl val="lvl"/>
          <dgm:resizeHandles val="exact"/>
        </dgm:presLayoutVars>
      </dgm:prSet>
      <dgm:spPr/>
      <dgm:t>
        <a:bodyPr/>
        <a:lstStyle/>
        <a:p>
          <a:endParaRPr lang="en-US"/>
        </a:p>
      </dgm:t>
    </dgm:pt>
    <dgm:pt modelId="{82BB6C96-8075-42EE-AE81-FEBE563FF89D}" type="pres">
      <dgm:prSet presAssocID="{E58EA5D1-9AA4-47AE-95F7-7F34DC7E6111}" presName="parentText" presStyleLbl="node1" presStyleIdx="0" presStyleCnt="1">
        <dgm:presLayoutVars>
          <dgm:chMax val="0"/>
          <dgm:bulletEnabled val="1"/>
        </dgm:presLayoutVars>
      </dgm:prSet>
      <dgm:spPr/>
      <dgm:t>
        <a:bodyPr/>
        <a:lstStyle/>
        <a:p>
          <a:endParaRPr lang="en-US"/>
        </a:p>
      </dgm:t>
    </dgm:pt>
  </dgm:ptLst>
  <dgm:cxnLst>
    <dgm:cxn modelId="{5C05A59B-BA8E-4307-8F2C-75EBDEF10C61}" type="presOf" srcId="{D00EC440-F689-4F9B-B996-806E8494BD3B}" destId="{A92F4A24-802E-4FB5-9D75-98918442A857}" srcOrd="0" destOrd="0" presId="urn:microsoft.com/office/officeart/2005/8/layout/vList2"/>
    <dgm:cxn modelId="{D74826CD-5DFC-468C-A551-0390F7AAFA1A}" type="presOf" srcId="{E58EA5D1-9AA4-47AE-95F7-7F34DC7E6111}" destId="{82BB6C96-8075-42EE-AE81-FEBE563FF89D}" srcOrd="0" destOrd="0" presId="urn:microsoft.com/office/officeart/2005/8/layout/vList2"/>
    <dgm:cxn modelId="{0086E1C1-1CEB-454D-9B6E-C82ABF8EE6F0}" srcId="{D00EC440-F689-4F9B-B996-806E8494BD3B}" destId="{E58EA5D1-9AA4-47AE-95F7-7F34DC7E6111}" srcOrd="0" destOrd="0" parTransId="{6F150394-0F71-403F-BE7F-F3F2DBD804AD}" sibTransId="{AE854A4D-58EB-43C2-932E-CEEDEAD5D036}"/>
    <dgm:cxn modelId="{E67F4BC6-C93A-4BA3-BDB2-92E35BE31510}" type="presParOf" srcId="{A92F4A24-802E-4FB5-9D75-98918442A857}" destId="{82BB6C96-8075-42EE-AE81-FEBE563FF89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9B9923-FC7A-4285-B9B6-6F9F76147D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D7466B2-1953-4351-A501-D101795EBC03}">
      <dgm:prSet custT="1"/>
      <dgm:spPr/>
      <dgm:t>
        <a:bodyPr/>
        <a:lstStyle/>
        <a:p>
          <a:pPr rtl="0"/>
          <a:r>
            <a:rPr lang="en-US" sz="1800" b="1" i="0" baseline="0" dirty="0" smtClean="0">
              <a:solidFill>
                <a:schemeClr val="tx1"/>
              </a:solidFill>
            </a:rPr>
            <a:t>THE PRINCIPLES AND STRATEGIC THRUST OF THE 2011 GREEN PAPER  ON LAND REFORM</a:t>
          </a:r>
          <a:endParaRPr lang="en-US" sz="1800" b="1" dirty="0">
            <a:solidFill>
              <a:schemeClr val="tx1"/>
            </a:solidFill>
          </a:endParaRPr>
        </a:p>
      </dgm:t>
    </dgm:pt>
    <dgm:pt modelId="{2E8210FA-F26F-48D8-8816-78005675932D}" type="parTrans" cxnId="{90C45348-2DCB-466B-9F43-9497CCBDCD24}">
      <dgm:prSet/>
      <dgm:spPr/>
      <dgm:t>
        <a:bodyPr/>
        <a:lstStyle/>
        <a:p>
          <a:endParaRPr lang="en-US"/>
        </a:p>
      </dgm:t>
    </dgm:pt>
    <dgm:pt modelId="{03AC5C58-FA19-4B54-8702-5F6110C4964E}" type="sibTrans" cxnId="{90C45348-2DCB-466B-9F43-9497CCBDCD24}">
      <dgm:prSet/>
      <dgm:spPr/>
      <dgm:t>
        <a:bodyPr/>
        <a:lstStyle/>
        <a:p>
          <a:endParaRPr lang="en-US"/>
        </a:p>
      </dgm:t>
    </dgm:pt>
    <dgm:pt modelId="{C2B7FB92-BBD4-4298-924F-FFC9B1438CFF}" type="pres">
      <dgm:prSet presAssocID="{019B9923-FC7A-4285-B9B6-6F9F76147DB8}" presName="linear" presStyleCnt="0">
        <dgm:presLayoutVars>
          <dgm:animLvl val="lvl"/>
          <dgm:resizeHandles val="exact"/>
        </dgm:presLayoutVars>
      </dgm:prSet>
      <dgm:spPr/>
      <dgm:t>
        <a:bodyPr/>
        <a:lstStyle/>
        <a:p>
          <a:endParaRPr lang="en-US"/>
        </a:p>
      </dgm:t>
    </dgm:pt>
    <dgm:pt modelId="{1BB1C6D5-EDDB-45E0-9AA7-1C5955D8C464}" type="pres">
      <dgm:prSet presAssocID="{AD7466B2-1953-4351-A501-D101795EBC03}" presName="parentText" presStyleLbl="node1" presStyleIdx="0" presStyleCnt="1" custScaleY="221148" custLinFactNeighborX="1224" custLinFactNeighborY="35283">
        <dgm:presLayoutVars>
          <dgm:chMax val="0"/>
          <dgm:bulletEnabled val="1"/>
        </dgm:presLayoutVars>
      </dgm:prSet>
      <dgm:spPr/>
      <dgm:t>
        <a:bodyPr/>
        <a:lstStyle/>
        <a:p>
          <a:endParaRPr lang="en-US"/>
        </a:p>
      </dgm:t>
    </dgm:pt>
  </dgm:ptLst>
  <dgm:cxnLst>
    <dgm:cxn modelId="{90C45348-2DCB-466B-9F43-9497CCBDCD24}" srcId="{019B9923-FC7A-4285-B9B6-6F9F76147DB8}" destId="{AD7466B2-1953-4351-A501-D101795EBC03}" srcOrd="0" destOrd="0" parTransId="{2E8210FA-F26F-48D8-8816-78005675932D}" sibTransId="{03AC5C58-FA19-4B54-8702-5F6110C4964E}"/>
    <dgm:cxn modelId="{10C9CBE1-6CBA-4BA6-93BC-2154D514EBC2}" type="presOf" srcId="{AD7466B2-1953-4351-A501-D101795EBC03}" destId="{1BB1C6D5-EDDB-45E0-9AA7-1C5955D8C464}" srcOrd="0" destOrd="0" presId="urn:microsoft.com/office/officeart/2005/8/layout/vList2"/>
    <dgm:cxn modelId="{6A0DBF37-A8CA-4057-96DA-0D12CA6DC464}" type="presOf" srcId="{019B9923-FC7A-4285-B9B6-6F9F76147DB8}" destId="{C2B7FB92-BBD4-4298-924F-FFC9B1438CFF}" srcOrd="0" destOrd="0" presId="urn:microsoft.com/office/officeart/2005/8/layout/vList2"/>
    <dgm:cxn modelId="{A4AB3A1C-67FE-4323-B37D-E04357278F90}" type="presParOf" srcId="{C2B7FB92-BBD4-4298-924F-FFC9B1438CFF}" destId="{1BB1C6D5-EDDB-45E0-9AA7-1C5955D8C46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8EC9A5-BFA2-4889-8984-E308E3D48E9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22B038B-D566-4AAC-8C74-623039ADA57C}">
      <dgm:prSet/>
      <dgm:spPr>
        <a:solidFill>
          <a:schemeClr val="accent6">
            <a:lumMod val="60000"/>
            <a:lumOff val="40000"/>
          </a:schemeClr>
        </a:solidFill>
      </dgm:spPr>
      <dgm:t>
        <a:bodyPr/>
        <a:lstStyle/>
        <a:p>
          <a:pPr rtl="0"/>
          <a:r>
            <a:rPr lang="en-US" baseline="0" dirty="0" smtClean="0">
              <a:solidFill>
                <a:schemeClr val="tx1"/>
              </a:solidFill>
            </a:rPr>
            <a:t>The strategic thrust of the 2011 Green Paper on Land Reform is that land reform should be pursued with minimal disruption to food production and based on the Agrarian Transformation Strategy/ Rural Economy Transformation Model. The Department defines land reform inclusively of the following four functions or pillars: restitution of land rights; redistribution of land; land tenure reform; and land development. The Department further defines the strategic objectives of land reform as two-fold:</a:t>
          </a:r>
          <a:endParaRPr lang="en-US" dirty="0">
            <a:solidFill>
              <a:schemeClr val="tx1"/>
            </a:solidFill>
          </a:endParaRPr>
        </a:p>
      </dgm:t>
    </dgm:pt>
    <dgm:pt modelId="{029E35D5-6FE9-4C9E-A462-05C11F8498E4}" type="parTrans" cxnId="{FA4231C5-1A9B-42F2-85B9-9D91D45BE51E}">
      <dgm:prSet/>
      <dgm:spPr/>
      <dgm:t>
        <a:bodyPr/>
        <a:lstStyle/>
        <a:p>
          <a:endParaRPr lang="en-US"/>
        </a:p>
      </dgm:t>
    </dgm:pt>
    <dgm:pt modelId="{34844969-6B31-46E8-A706-BA93433EBE42}" type="sibTrans" cxnId="{FA4231C5-1A9B-42F2-85B9-9D91D45BE51E}">
      <dgm:prSet/>
      <dgm:spPr/>
      <dgm:t>
        <a:bodyPr/>
        <a:lstStyle/>
        <a:p>
          <a:endParaRPr lang="en-US"/>
        </a:p>
      </dgm:t>
    </dgm:pt>
    <dgm:pt modelId="{999F6FF8-A5FB-4CF8-B957-A88CC1624057}">
      <dgm:prSet custT="1"/>
      <dgm:spPr>
        <a:solidFill>
          <a:schemeClr val="accent6">
            <a:lumMod val="60000"/>
            <a:lumOff val="40000"/>
          </a:schemeClr>
        </a:solidFill>
      </dgm:spPr>
      <dgm:t>
        <a:bodyPr/>
        <a:lstStyle/>
        <a:p>
          <a:pPr rtl="0"/>
          <a:r>
            <a:rPr lang="en-US" sz="900" b="1" baseline="0" dirty="0" smtClean="0">
              <a:solidFill>
                <a:schemeClr val="tx1"/>
              </a:solidFill>
            </a:rPr>
            <a:t>that all land reform farms are 100% productive</a:t>
          </a:r>
          <a:r>
            <a:rPr lang="en-US" sz="900" b="1" baseline="0" dirty="0" smtClean="0"/>
            <a:t>,</a:t>
          </a:r>
          <a:endParaRPr lang="en-US" sz="900" dirty="0"/>
        </a:p>
      </dgm:t>
    </dgm:pt>
    <dgm:pt modelId="{F70593E7-4166-42A0-8863-4D0CAD7E35B8}" type="parTrans" cxnId="{7EF8869D-ACC3-455E-843D-2AD04535A44A}">
      <dgm:prSet/>
      <dgm:spPr/>
      <dgm:t>
        <a:bodyPr/>
        <a:lstStyle/>
        <a:p>
          <a:endParaRPr lang="en-US"/>
        </a:p>
      </dgm:t>
    </dgm:pt>
    <dgm:pt modelId="{C7DBC4C5-8442-460C-B59A-B349D9F42B25}" type="sibTrans" cxnId="{7EF8869D-ACC3-455E-843D-2AD04535A44A}">
      <dgm:prSet/>
      <dgm:spPr/>
      <dgm:t>
        <a:bodyPr/>
        <a:lstStyle/>
        <a:p>
          <a:endParaRPr lang="en-US"/>
        </a:p>
      </dgm:t>
    </dgm:pt>
    <dgm:pt modelId="{F8D56E49-09E3-45E7-9C83-886CB7B9FC54}">
      <dgm:prSet custT="1"/>
      <dgm:spPr>
        <a:solidFill>
          <a:schemeClr val="accent6">
            <a:lumMod val="60000"/>
            <a:lumOff val="40000"/>
          </a:schemeClr>
        </a:solidFill>
      </dgm:spPr>
      <dgm:t>
        <a:bodyPr/>
        <a:lstStyle/>
        <a:p>
          <a:pPr rtl="0"/>
          <a:r>
            <a:rPr lang="en-US" sz="900" b="1" baseline="0" dirty="0" smtClean="0">
              <a:solidFill>
                <a:schemeClr val="tx1"/>
              </a:solidFill>
            </a:rPr>
            <a:t>rekindling the class of black commercial farmers which was deliberately and systematically destroyed by the 1913 Natives Land Act, as reinforced by subsequent pieces of legislation enacted by successive Colonial and Apartheid </a:t>
          </a:r>
          <a:r>
            <a:rPr lang="en-US" sz="1000" b="1" baseline="0" dirty="0" smtClean="0">
              <a:solidFill>
                <a:schemeClr val="tx1"/>
              </a:solidFill>
            </a:rPr>
            <a:t>regimes.</a:t>
          </a:r>
          <a:endParaRPr lang="en-US" sz="1000" dirty="0">
            <a:solidFill>
              <a:schemeClr val="tx1"/>
            </a:solidFill>
          </a:endParaRPr>
        </a:p>
      </dgm:t>
    </dgm:pt>
    <dgm:pt modelId="{1FF6BF6B-0443-42C2-9A04-59A0B0FDF2F6}" type="parTrans" cxnId="{1665538A-01C7-441E-8AF4-574B562FF1CA}">
      <dgm:prSet/>
      <dgm:spPr/>
      <dgm:t>
        <a:bodyPr/>
        <a:lstStyle/>
        <a:p>
          <a:endParaRPr lang="en-US"/>
        </a:p>
      </dgm:t>
    </dgm:pt>
    <dgm:pt modelId="{46F73286-AEF6-4597-8377-0D34E6AC9DD1}" type="sibTrans" cxnId="{1665538A-01C7-441E-8AF4-574B562FF1CA}">
      <dgm:prSet/>
      <dgm:spPr/>
      <dgm:t>
        <a:bodyPr/>
        <a:lstStyle/>
        <a:p>
          <a:endParaRPr lang="en-US"/>
        </a:p>
      </dgm:t>
    </dgm:pt>
    <dgm:pt modelId="{4B99AE0C-7CC4-4C1A-818A-8340DF7615E8}">
      <dgm:prSet custT="1"/>
      <dgm:spPr>
        <a:solidFill>
          <a:schemeClr val="accent6">
            <a:lumMod val="60000"/>
            <a:lumOff val="40000"/>
          </a:schemeClr>
        </a:solidFill>
      </dgm:spPr>
      <dgm:t>
        <a:bodyPr/>
        <a:lstStyle/>
        <a:p>
          <a:pPr rtl="0"/>
          <a:r>
            <a:rPr lang="en-US" sz="900" baseline="0" dirty="0" smtClean="0">
              <a:solidFill>
                <a:schemeClr val="tx1"/>
              </a:solidFill>
            </a:rPr>
            <a:t>The principles underlying land reform, as set out in the 2011 Green Paper are to:</a:t>
          </a:r>
          <a:endParaRPr lang="en-US" sz="900" dirty="0">
            <a:solidFill>
              <a:schemeClr val="tx1"/>
            </a:solidFill>
          </a:endParaRPr>
        </a:p>
      </dgm:t>
    </dgm:pt>
    <dgm:pt modelId="{DF78E1F7-FB88-4637-B82E-36E53AF8BD51}" type="parTrans" cxnId="{BF870A84-599E-4203-ADE0-B0579390AF5B}">
      <dgm:prSet/>
      <dgm:spPr/>
      <dgm:t>
        <a:bodyPr/>
        <a:lstStyle/>
        <a:p>
          <a:endParaRPr lang="en-US"/>
        </a:p>
      </dgm:t>
    </dgm:pt>
    <dgm:pt modelId="{4134A854-2AE4-4D61-8B94-FAE3CB18FC7C}" type="sibTrans" cxnId="{BF870A84-599E-4203-ADE0-B0579390AF5B}">
      <dgm:prSet/>
      <dgm:spPr/>
      <dgm:t>
        <a:bodyPr/>
        <a:lstStyle/>
        <a:p>
          <a:endParaRPr lang="en-US"/>
        </a:p>
      </dgm:t>
    </dgm:pt>
    <dgm:pt modelId="{9507B8CE-32FE-405D-98EA-241C8A3A652B}">
      <dgm:prSet custT="1"/>
      <dgm:spPr>
        <a:solidFill>
          <a:schemeClr val="accent6">
            <a:lumMod val="60000"/>
            <a:lumOff val="40000"/>
          </a:schemeClr>
        </a:solidFill>
      </dgm:spPr>
      <dgm:t>
        <a:bodyPr/>
        <a:lstStyle/>
        <a:p>
          <a:pPr rtl="0"/>
          <a:r>
            <a:rPr lang="en-US" sz="900" b="1" baseline="0" dirty="0" smtClean="0">
              <a:solidFill>
                <a:schemeClr val="tx1"/>
              </a:solidFill>
            </a:rPr>
            <a:t>De-</a:t>
          </a:r>
          <a:r>
            <a:rPr lang="en-US" sz="900" b="1" baseline="0" dirty="0" err="1" smtClean="0">
              <a:solidFill>
                <a:schemeClr val="tx1"/>
              </a:solidFill>
            </a:rPr>
            <a:t>racialise</a:t>
          </a:r>
          <a:r>
            <a:rPr lang="en-US" sz="900" b="1" baseline="0" dirty="0" smtClean="0">
              <a:solidFill>
                <a:schemeClr val="tx1"/>
              </a:solidFill>
            </a:rPr>
            <a:t> the rural economy; </a:t>
          </a:r>
          <a:endParaRPr lang="en-US" sz="900" dirty="0">
            <a:solidFill>
              <a:schemeClr val="tx1"/>
            </a:solidFill>
          </a:endParaRPr>
        </a:p>
      </dgm:t>
    </dgm:pt>
    <dgm:pt modelId="{B8FDFD3D-0FFB-414D-B928-AF11C77731F0}" type="parTrans" cxnId="{27095262-588D-4F3C-B128-B5FEC8F7D9AC}">
      <dgm:prSet/>
      <dgm:spPr/>
      <dgm:t>
        <a:bodyPr/>
        <a:lstStyle/>
        <a:p>
          <a:endParaRPr lang="en-US"/>
        </a:p>
      </dgm:t>
    </dgm:pt>
    <dgm:pt modelId="{AC524D69-744D-4FEA-A2D4-994DCA4514EC}" type="sibTrans" cxnId="{27095262-588D-4F3C-B128-B5FEC8F7D9AC}">
      <dgm:prSet/>
      <dgm:spPr/>
      <dgm:t>
        <a:bodyPr/>
        <a:lstStyle/>
        <a:p>
          <a:endParaRPr lang="en-US"/>
        </a:p>
      </dgm:t>
    </dgm:pt>
    <dgm:pt modelId="{CACA93E9-1473-41BF-BBB0-F4CBE1EC3C1B}">
      <dgm:prSet custT="1"/>
      <dgm:spPr>
        <a:solidFill>
          <a:schemeClr val="accent6">
            <a:lumMod val="60000"/>
            <a:lumOff val="40000"/>
          </a:schemeClr>
        </a:solidFill>
      </dgm:spPr>
      <dgm:t>
        <a:bodyPr/>
        <a:lstStyle/>
        <a:p>
          <a:pPr rtl="0"/>
          <a:r>
            <a:rPr lang="en-US" sz="800" b="1" baseline="0" dirty="0" smtClean="0">
              <a:solidFill>
                <a:schemeClr val="tx1"/>
              </a:solidFill>
            </a:rPr>
            <a:t>promote democratic and equitable land allocation; and enhance production discipline in order to promote social cohesion,</a:t>
          </a:r>
          <a:endParaRPr lang="en-US" sz="800" dirty="0">
            <a:solidFill>
              <a:schemeClr val="tx1"/>
            </a:solidFill>
          </a:endParaRPr>
        </a:p>
      </dgm:t>
    </dgm:pt>
    <dgm:pt modelId="{CA68945D-9894-454F-845E-D91B5AFBFDE2}" type="parTrans" cxnId="{3238D32F-2730-4317-A2BC-6C96F1507A68}">
      <dgm:prSet/>
      <dgm:spPr/>
      <dgm:t>
        <a:bodyPr/>
        <a:lstStyle/>
        <a:p>
          <a:endParaRPr lang="en-US"/>
        </a:p>
      </dgm:t>
    </dgm:pt>
    <dgm:pt modelId="{ACF40B20-1A00-429D-B35B-C61DC97BED9E}" type="sibTrans" cxnId="{3238D32F-2730-4317-A2BC-6C96F1507A68}">
      <dgm:prSet/>
      <dgm:spPr/>
      <dgm:t>
        <a:bodyPr/>
        <a:lstStyle/>
        <a:p>
          <a:endParaRPr lang="en-US"/>
        </a:p>
      </dgm:t>
    </dgm:pt>
    <dgm:pt modelId="{0AEF483F-CD8B-4642-91FB-F5F90A8754D1}">
      <dgm:prSet custT="1"/>
      <dgm:spPr>
        <a:solidFill>
          <a:schemeClr val="accent6">
            <a:lumMod val="60000"/>
            <a:lumOff val="40000"/>
          </a:schemeClr>
        </a:solidFill>
      </dgm:spPr>
      <dgm:t>
        <a:bodyPr/>
        <a:lstStyle/>
        <a:p>
          <a:pPr rtl="0"/>
          <a:r>
            <a:rPr lang="en-US" sz="900" b="1" baseline="0" dirty="0" smtClean="0">
              <a:solidFill>
                <a:schemeClr val="tx1"/>
              </a:solidFill>
            </a:rPr>
            <a:t>food security (food sovereignty) and sustainable and shared economic growth through development in rural South Africa. </a:t>
          </a:r>
          <a:endParaRPr lang="en-US" sz="900" dirty="0">
            <a:solidFill>
              <a:schemeClr val="tx1"/>
            </a:solidFill>
          </a:endParaRPr>
        </a:p>
      </dgm:t>
    </dgm:pt>
    <dgm:pt modelId="{BBCE6D4D-9438-4B69-9E2B-780397389903}" type="parTrans" cxnId="{BC8E9EFC-968E-48F8-B393-F27E6ABE5E83}">
      <dgm:prSet/>
      <dgm:spPr/>
      <dgm:t>
        <a:bodyPr/>
        <a:lstStyle/>
        <a:p>
          <a:endParaRPr lang="en-US"/>
        </a:p>
      </dgm:t>
    </dgm:pt>
    <dgm:pt modelId="{A39F802F-0135-4935-953D-FEE47D9E0B8F}" type="sibTrans" cxnId="{BC8E9EFC-968E-48F8-B393-F27E6ABE5E83}">
      <dgm:prSet/>
      <dgm:spPr/>
      <dgm:t>
        <a:bodyPr/>
        <a:lstStyle/>
        <a:p>
          <a:endParaRPr lang="en-US"/>
        </a:p>
      </dgm:t>
    </dgm:pt>
    <dgm:pt modelId="{6DE77203-136A-44B4-A6AA-30E9E486CCFD}">
      <dgm:prSet custT="1"/>
      <dgm:spPr>
        <a:solidFill>
          <a:schemeClr val="accent6">
            <a:lumMod val="60000"/>
            <a:lumOff val="40000"/>
          </a:schemeClr>
        </a:solidFill>
      </dgm:spPr>
      <dgm:t>
        <a:bodyPr/>
        <a:lstStyle/>
        <a:p>
          <a:pPr rtl="0"/>
          <a:r>
            <a:rPr lang="en-US" sz="900" baseline="0" dirty="0" smtClean="0">
              <a:solidFill>
                <a:schemeClr val="tx1"/>
              </a:solidFill>
            </a:rPr>
            <a:t>The establishment of DLRCs in each of South Africa’s 44 districts form an important part of the legislative and institutional overhaul of the current land reform programme proposed by the 2011 Green Paper. </a:t>
          </a:r>
          <a:endParaRPr lang="en-US" sz="900" dirty="0">
            <a:solidFill>
              <a:schemeClr val="tx1"/>
            </a:solidFill>
          </a:endParaRPr>
        </a:p>
      </dgm:t>
    </dgm:pt>
    <dgm:pt modelId="{208ABBE2-35D0-4897-ACB9-C47C8DB5E5CC}" type="parTrans" cxnId="{7BD1DF08-944F-4D33-9BCC-CDEFBC24D78A}">
      <dgm:prSet/>
      <dgm:spPr/>
      <dgm:t>
        <a:bodyPr/>
        <a:lstStyle/>
        <a:p>
          <a:endParaRPr lang="en-US"/>
        </a:p>
      </dgm:t>
    </dgm:pt>
    <dgm:pt modelId="{4E81670C-49E0-49D9-88A0-BBF99F9E0A63}" type="sibTrans" cxnId="{7BD1DF08-944F-4D33-9BCC-CDEFBC24D78A}">
      <dgm:prSet/>
      <dgm:spPr/>
      <dgm:t>
        <a:bodyPr/>
        <a:lstStyle/>
        <a:p>
          <a:endParaRPr lang="en-US"/>
        </a:p>
      </dgm:t>
    </dgm:pt>
    <dgm:pt modelId="{0B903393-71F0-456E-8BFE-82484D08E93D}" type="pres">
      <dgm:prSet presAssocID="{AD8EC9A5-BFA2-4889-8984-E308E3D48E91}" presName="hierChild1" presStyleCnt="0">
        <dgm:presLayoutVars>
          <dgm:orgChart val="1"/>
          <dgm:chPref val="1"/>
          <dgm:dir/>
          <dgm:animOne val="branch"/>
          <dgm:animLvl val="lvl"/>
          <dgm:resizeHandles/>
        </dgm:presLayoutVars>
      </dgm:prSet>
      <dgm:spPr/>
      <dgm:t>
        <a:bodyPr/>
        <a:lstStyle/>
        <a:p>
          <a:endParaRPr lang="en-US"/>
        </a:p>
      </dgm:t>
    </dgm:pt>
    <dgm:pt modelId="{99B094ED-B57A-4F26-B5E9-0009C5723A8B}" type="pres">
      <dgm:prSet presAssocID="{B22B038B-D566-4AAC-8C74-623039ADA57C}" presName="hierRoot1" presStyleCnt="0">
        <dgm:presLayoutVars>
          <dgm:hierBranch val="init"/>
        </dgm:presLayoutVars>
      </dgm:prSet>
      <dgm:spPr/>
    </dgm:pt>
    <dgm:pt modelId="{547D4E62-E91E-4F5A-8F9C-FFF1C514FBBC}" type="pres">
      <dgm:prSet presAssocID="{B22B038B-D566-4AAC-8C74-623039ADA57C}" presName="rootComposite1" presStyleCnt="0"/>
      <dgm:spPr/>
    </dgm:pt>
    <dgm:pt modelId="{CB1A881E-55A9-4E2D-AEA8-F4A83FD408A8}" type="pres">
      <dgm:prSet presAssocID="{B22B038B-D566-4AAC-8C74-623039ADA57C}" presName="rootText1" presStyleLbl="node0" presStyleIdx="0" presStyleCnt="3" custScaleX="191161" custScaleY="303162">
        <dgm:presLayoutVars>
          <dgm:chPref val="3"/>
        </dgm:presLayoutVars>
      </dgm:prSet>
      <dgm:spPr/>
      <dgm:t>
        <a:bodyPr/>
        <a:lstStyle/>
        <a:p>
          <a:endParaRPr lang="en-US"/>
        </a:p>
      </dgm:t>
    </dgm:pt>
    <dgm:pt modelId="{2427F922-6305-4900-ACF1-9214B58E05E3}" type="pres">
      <dgm:prSet presAssocID="{B22B038B-D566-4AAC-8C74-623039ADA57C}" presName="rootConnector1" presStyleLbl="node1" presStyleIdx="0" presStyleCnt="0"/>
      <dgm:spPr/>
      <dgm:t>
        <a:bodyPr/>
        <a:lstStyle/>
        <a:p>
          <a:endParaRPr lang="en-US"/>
        </a:p>
      </dgm:t>
    </dgm:pt>
    <dgm:pt modelId="{796684E9-6D8B-442A-9C4B-1B181A21EDCB}" type="pres">
      <dgm:prSet presAssocID="{B22B038B-D566-4AAC-8C74-623039ADA57C}" presName="hierChild2" presStyleCnt="0"/>
      <dgm:spPr/>
    </dgm:pt>
    <dgm:pt modelId="{4F0CDB5A-AE20-4DE5-B6A2-9CA78A09B4CA}" type="pres">
      <dgm:prSet presAssocID="{F70593E7-4166-42A0-8863-4D0CAD7E35B8}" presName="Name37" presStyleLbl="parChTrans1D2" presStyleIdx="0" presStyleCnt="5"/>
      <dgm:spPr/>
      <dgm:t>
        <a:bodyPr/>
        <a:lstStyle/>
        <a:p>
          <a:endParaRPr lang="en-US"/>
        </a:p>
      </dgm:t>
    </dgm:pt>
    <dgm:pt modelId="{EC78A488-A194-4605-8F36-6D82B3C346B8}" type="pres">
      <dgm:prSet presAssocID="{999F6FF8-A5FB-4CF8-B957-A88CC1624057}" presName="hierRoot2" presStyleCnt="0">
        <dgm:presLayoutVars>
          <dgm:hierBranch val="init"/>
        </dgm:presLayoutVars>
      </dgm:prSet>
      <dgm:spPr/>
    </dgm:pt>
    <dgm:pt modelId="{CFAEEC54-5210-4994-B404-C500E1E8FDB8}" type="pres">
      <dgm:prSet presAssocID="{999F6FF8-A5FB-4CF8-B957-A88CC1624057}" presName="rootComposite" presStyleCnt="0"/>
      <dgm:spPr/>
    </dgm:pt>
    <dgm:pt modelId="{4782B2D8-386A-447B-A8C5-C17ABBE7BF08}" type="pres">
      <dgm:prSet presAssocID="{999F6FF8-A5FB-4CF8-B957-A88CC1624057}" presName="rootText" presStyleLbl="node2" presStyleIdx="0" presStyleCnt="5" custScaleX="134351" custScaleY="344846">
        <dgm:presLayoutVars>
          <dgm:chPref val="3"/>
        </dgm:presLayoutVars>
      </dgm:prSet>
      <dgm:spPr/>
      <dgm:t>
        <a:bodyPr/>
        <a:lstStyle/>
        <a:p>
          <a:endParaRPr lang="en-US"/>
        </a:p>
      </dgm:t>
    </dgm:pt>
    <dgm:pt modelId="{6A4D5B11-080D-4D92-BAED-A65EBB542953}" type="pres">
      <dgm:prSet presAssocID="{999F6FF8-A5FB-4CF8-B957-A88CC1624057}" presName="rootConnector" presStyleLbl="node2" presStyleIdx="0" presStyleCnt="5"/>
      <dgm:spPr/>
      <dgm:t>
        <a:bodyPr/>
        <a:lstStyle/>
        <a:p>
          <a:endParaRPr lang="en-US"/>
        </a:p>
      </dgm:t>
    </dgm:pt>
    <dgm:pt modelId="{DAEB3C53-E713-463A-A583-F69B6C80A34B}" type="pres">
      <dgm:prSet presAssocID="{999F6FF8-A5FB-4CF8-B957-A88CC1624057}" presName="hierChild4" presStyleCnt="0"/>
      <dgm:spPr/>
    </dgm:pt>
    <dgm:pt modelId="{DC5B5DC6-032E-430B-9E47-8DEB54C318C0}" type="pres">
      <dgm:prSet presAssocID="{999F6FF8-A5FB-4CF8-B957-A88CC1624057}" presName="hierChild5" presStyleCnt="0"/>
      <dgm:spPr/>
    </dgm:pt>
    <dgm:pt modelId="{956B8A1E-C421-40EE-B50B-8C3D64E48B53}" type="pres">
      <dgm:prSet presAssocID="{1FF6BF6B-0443-42C2-9A04-59A0B0FDF2F6}" presName="Name37" presStyleLbl="parChTrans1D2" presStyleIdx="1" presStyleCnt="5"/>
      <dgm:spPr/>
      <dgm:t>
        <a:bodyPr/>
        <a:lstStyle/>
        <a:p>
          <a:endParaRPr lang="en-US"/>
        </a:p>
      </dgm:t>
    </dgm:pt>
    <dgm:pt modelId="{82DB8A90-CC04-47BC-9B2E-499849D3E86B}" type="pres">
      <dgm:prSet presAssocID="{F8D56E49-09E3-45E7-9C83-886CB7B9FC54}" presName="hierRoot2" presStyleCnt="0">
        <dgm:presLayoutVars>
          <dgm:hierBranch val="init"/>
        </dgm:presLayoutVars>
      </dgm:prSet>
      <dgm:spPr/>
    </dgm:pt>
    <dgm:pt modelId="{46F0E448-2831-4F39-A420-74B02C9E2888}" type="pres">
      <dgm:prSet presAssocID="{F8D56E49-09E3-45E7-9C83-886CB7B9FC54}" presName="rootComposite" presStyleCnt="0"/>
      <dgm:spPr/>
    </dgm:pt>
    <dgm:pt modelId="{0E96C58A-BB5D-4058-AB00-6617B44D89C7}" type="pres">
      <dgm:prSet presAssocID="{F8D56E49-09E3-45E7-9C83-886CB7B9FC54}" presName="rootText" presStyleLbl="node2" presStyleIdx="1" presStyleCnt="5" custScaleY="323687">
        <dgm:presLayoutVars>
          <dgm:chPref val="3"/>
        </dgm:presLayoutVars>
      </dgm:prSet>
      <dgm:spPr/>
      <dgm:t>
        <a:bodyPr/>
        <a:lstStyle/>
        <a:p>
          <a:endParaRPr lang="en-US"/>
        </a:p>
      </dgm:t>
    </dgm:pt>
    <dgm:pt modelId="{CB72B1B5-63F0-4A4B-84BD-FAE5DE88DC12}" type="pres">
      <dgm:prSet presAssocID="{F8D56E49-09E3-45E7-9C83-886CB7B9FC54}" presName="rootConnector" presStyleLbl="node2" presStyleIdx="1" presStyleCnt="5"/>
      <dgm:spPr/>
      <dgm:t>
        <a:bodyPr/>
        <a:lstStyle/>
        <a:p>
          <a:endParaRPr lang="en-US"/>
        </a:p>
      </dgm:t>
    </dgm:pt>
    <dgm:pt modelId="{3EC5427A-8B88-4082-8AC9-0DBCB154B746}" type="pres">
      <dgm:prSet presAssocID="{F8D56E49-09E3-45E7-9C83-886CB7B9FC54}" presName="hierChild4" presStyleCnt="0"/>
      <dgm:spPr/>
    </dgm:pt>
    <dgm:pt modelId="{68D00D32-B992-420E-A892-BEE6D19E6A60}" type="pres">
      <dgm:prSet presAssocID="{F8D56E49-09E3-45E7-9C83-886CB7B9FC54}" presName="hierChild5" presStyleCnt="0"/>
      <dgm:spPr/>
    </dgm:pt>
    <dgm:pt modelId="{A87D4395-A3BC-4167-998D-00935C1C08F6}" type="pres">
      <dgm:prSet presAssocID="{B22B038B-D566-4AAC-8C74-623039ADA57C}" presName="hierChild3" presStyleCnt="0"/>
      <dgm:spPr/>
    </dgm:pt>
    <dgm:pt modelId="{CE722F73-1D2B-4E17-8042-14D384AEC82F}" type="pres">
      <dgm:prSet presAssocID="{4B99AE0C-7CC4-4C1A-818A-8340DF7615E8}" presName="hierRoot1" presStyleCnt="0">
        <dgm:presLayoutVars>
          <dgm:hierBranch val="init"/>
        </dgm:presLayoutVars>
      </dgm:prSet>
      <dgm:spPr/>
    </dgm:pt>
    <dgm:pt modelId="{7960970C-B9C2-42E5-B0E3-9A4254E44F12}" type="pres">
      <dgm:prSet presAssocID="{4B99AE0C-7CC4-4C1A-818A-8340DF7615E8}" presName="rootComposite1" presStyleCnt="0"/>
      <dgm:spPr/>
    </dgm:pt>
    <dgm:pt modelId="{436C8C44-508D-4A87-A555-CD5234D86189}" type="pres">
      <dgm:prSet presAssocID="{4B99AE0C-7CC4-4C1A-818A-8340DF7615E8}" presName="rootText1" presStyleLbl="node0" presStyleIdx="1" presStyleCnt="3" custScaleY="165259">
        <dgm:presLayoutVars>
          <dgm:chPref val="3"/>
        </dgm:presLayoutVars>
      </dgm:prSet>
      <dgm:spPr/>
      <dgm:t>
        <a:bodyPr/>
        <a:lstStyle/>
        <a:p>
          <a:endParaRPr lang="en-US"/>
        </a:p>
      </dgm:t>
    </dgm:pt>
    <dgm:pt modelId="{C5292332-D2BC-49EC-8D50-9A495D8210DB}" type="pres">
      <dgm:prSet presAssocID="{4B99AE0C-7CC4-4C1A-818A-8340DF7615E8}" presName="rootConnector1" presStyleLbl="node1" presStyleIdx="0" presStyleCnt="0"/>
      <dgm:spPr/>
      <dgm:t>
        <a:bodyPr/>
        <a:lstStyle/>
        <a:p>
          <a:endParaRPr lang="en-US"/>
        </a:p>
      </dgm:t>
    </dgm:pt>
    <dgm:pt modelId="{FB4EE0F3-5441-4092-AC11-B26753C25BFD}" type="pres">
      <dgm:prSet presAssocID="{4B99AE0C-7CC4-4C1A-818A-8340DF7615E8}" presName="hierChild2" presStyleCnt="0"/>
      <dgm:spPr/>
    </dgm:pt>
    <dgm:pt modelId="{4849276A-4965-40B9-A081-C86DB92116A8}" type="pres">
      <dgm:prSet presAssocID="{B8FDFD3D-0FFB-414D-B928-AF11C77731F0}" presName="Name37" presStyleLbl="parChTrans1D2" presStyleIdx="2" presStyleCnt="5"/>
      <dgm:spPr/>
      <dgm:t>
        <a:bodyPr/>
        <a:lstStyle/>
        <a:p>
          <a:endParaRPr lang="en-US"/>
        </a:p>
      </dgm:t>
    </dgm:pt>
    <dgm:pt modelId="{7DAC4EFC-CDD0-4FD2-BF4E-614EDBDA47F1}" type="pres">
      <dgm:prSet presAssocID="{9507B8CE-32FE-405D-98EA-241C8A3A652B}" presName="hierRoot2" presStyleCnt="0">
        <dgm:presLayoutVars>
          <dgm:hierBranch val="init"/>
        </dgm:presLayoutVars>
      </dgm:prSet>
      <dgm:spPr/>
    </dgm:pt>
    <dgm:pt modelId="{95A4E75B-476F-4E6E-AA2A-2E093E832B7E}" type="pres">
      <dgm:prSet presAssocID="{9507B8CE-32FE-405D-98EA-241C8A3A652B}" presName="rootComposite" presStyleCnt="0"/>
      <dgm:spPr/>
    </dgm:pt>
    <dgm:pt modelId="{B79D392A-B39B-4608-9ED0-AB4C79DA77BE}" type="pres">
      <dgm:prSet presAssocID="{9507B8CE-32FE-405D-98EA-241C8A3A652B}" presName="rootText" presStyleLbl="node2" presStyleIdx="2" presStyleCnt="5" custScaleY="146609">
        <dgm:presLayoutVars>
          <dgm:chPref val="3"/>
        </dgm:presLayoutVars>
      </dgm:prSet>
      <dgm:spPr/>
      <dgm:t>
        <a:bodyPr/>
        <a:lstStyle/>
        <a:p>
          <a:endParaRPr lang="en-US"/>
        </a:p>
      </dgm:t>
    </dgm:pt>
    <dgm:pt modelId="{0ADF3A66-5D4F-4E56-B541-935597902624}" type="pres">
      <dgm:prSet presAssocID="{9507B8CE-32FE-405D-98EA-241C8A3A652B}" presName="rootConnector" presStyleLbl="node2" presStyleIdx="2" presStyleCnt="5"/>
      <dgm:spPr/>
      <dgm:t>
        <a:bodyPr/>
        <a:lstStyle/>
        <a:p>
          <a:endParaRPr lang="en-US"/>
        </a:p>
      </dgm:t>
    </dgm:pt>
    <dgm:pt modelId="{B9536703-7D14-469D-B29F-868050744230}" type="pres">
      <dgm:prSet presAssocID="{9507B8CE-32FE-405D-98EA-241C8A3A652B}" presName="hierChild4" presStyleCnt="0"/>
      <dgm:spPr/>
    </dgm:pt>
    <dgm:pt modelId="{2D7CFB56-2683-4D0C-A3CB-1CF1E1A81088}" type="pres">
      <dgm:prSet presAssocID="{9507B8CE-32FE-405D-98EA-241C8A3A652B}" presName="hierChild5" presStyleCnt="0"/>
      <dgm:spPr/>
    </dgm:pt>
    <dgm:pt modelId="{52DB28A5-7A72-4F06-AA31-F162A892B11A}" type="pres">
      <dgm:prSet presAssocID="{CA68945D-9894-454F-845E-D91B5AFBFDE2}" presName="Name37" presStyleLbl="parChTrans1D2" presStyleIdx="3" presStyleCnt="5"/>
      <dgm:spPr/>
      <dgm:t>
        <a:bodyPr/>
        <a:lstStyle/>
        <a:p>
          <a:endParaRPr lang="en-US"/>
        </a:p>
      </dgm:t>
    </dgm:pt>
    <dgm:pt modelId="{06170F27-C49D-4DBB-8281-1D480A45BE9B}" type="pres">
      <dgm:prSet presAssocID="{CACA93E9-1473-41BF-BBB0-F4CBE1EC3C1B}" presName="hierRoot2" presStyleCnt="0">
        <dgm:presLayoutVars>
          <dgm:hierBranch val="init"/>
        </dgm:presLayoutVars>
      </dgm:prSet>
      <dgm:spPr/>
    </dgm:pt>
    <dgm:pt modelId="{AFAC62F4-F580-48B5-B9DF-2999EA1CBB43}" type="pres">
      <dgm:prSet presAssocID="{CACA93E9-1473-41BF-BBB0-F4CBE1EC3C1B}" presName="rootComposite" presStyleCnt="0"/>
      <dgm:spPr/>
    </dgm:pt>
    <dgm:pt modelId="{BC739B44-9568-45A4-93E3-6979173AB03C}" type="pres">
      <dgm:prSet presAssocID="{CACA93E9-1473-41BF-BBB0-F4CBE1EC3C1B}" presName="rootText" presStyleLbl="node2" presStyleIdx="3" presStyleCnt="5" custScaleY="151394">
        <dgm:presLayoutVars>
          <dgm:chPref val="3"/>
        </dgm:presLayoutVars>
      </dgm:prSet>
      <dgm:spPr/>
      <dgm:t>
        <a:bodyPr/>
        <a:lstStyle/>
        <a:p>
          <a:endParaRPr lang="en-US"/>
        </a:p>
      </dgm:t>
    </dgm:pt>
    <dgm:pt modelId="{1671B63D-59B4-45AA-836E-DFEFF9F8ACEC}" type="pres">
      <dgm:prSet presAssocID="{CACA93E9-1473-41BF-BBB0-F4CBE1EC3C1B}" presName="rootConnector" presStyleLbl="node2" presStyleIdx="3" presStyleCnt="5"/>
      <dgm:spPr/>
      <dgm:t>
        <a:bodyPr/>
        <a:lstStyle/>
        <a:p>
          <a:endParaRPr lang="en-US"/>
        </a:p>
      </dgm:t>
    </dgm:pt>
    <dgm:pt modelId="{C7807AEA-8726-45BA-BD53-F11B3C340810}" type="pres">
      <dgm:prSet presAssocID="{CACA93E9-1473-41BF-BBB0-F4CBE1EC3C1B}" presName="hierChild4" presStyleCnt="0"/>
      <dgm:spPr/>
    </dgm:pt>
    <dgm:pt modelId="{0207592F-D0E0-47BD-952A-C198EF6CA344}" type="pres">
      <dgm:prSet presAssocID="{CACA93E9-1473-41BF-BBB0-F4CBE1EC3C1B}" presName="hierChild5" presStyleCnt="0"/>
      <dgm:spPr/>
    </dgm:pt>
    <dgm:pt modelId="{BCBAACFC-C135-4C3A-95BE-4D5241BEDB33}" type="pres">
      <dgm:prSet presAssocID="{BBCE6D4D-9438-4B69-9E2B-780397389903}" presName="Name37" presStyleLbl="parChTrans1D2" presStyleIdx="4" presStyleCnt="5"/>
      <dgm:spPr/>
      <dgm:t>
        <a:bodyPr/>
        <a:lstStyle/>
        <a:p>
          <a:endParaRPr lang="en-US"/>
        </a:p>
      </dgm:t>
    </dgm:pt>
    <dgm:pt modelId="{6B3BCA5B-8D58-4A25-9975-CB048684B5BD}" type="pres">
      <dgm:prSet presAssocID="{0AEF483F-CD8B-4642-91FB-F5F90A8754D1}" presName="hierRoot2" presStyleCnt="0">
        <dgm:presLayoutVars>
          <dgm:hierBranch val="init"/>
        </dgm:presLayoutVars>
      </dgm:prSet>
      <dgm:spPr/>
    </dgm:pt>
    <dgm:pt modelId="{F212D978-4DC2-48CF-A428-9A086F0ACBD5}" type="pres">
      <dgm:prSet presAssocID="{0AEF483F-CD8B-4642-91FB-F5F90A8754D1}" presName="rootComposite" presStyleCnt="0"/>
      <dgm:spPr/>
    </dgm:pt>
    <dgm:pt modelId="{8F77DEED-B238-452B-887A-3E29219012B3}" type="pres">
      <dgm:prSet presAssocID="{0AEF483F-CD8B-4642-91FB-F5F90A8754D1}" presName="rootText" presStyleLbl="node2" presStyleIdx="4" presStyleCnt="5" custScaleY="171196">
        <dgm:presLayoutVars>
          <dgm:chPref val="3"/>
        </dgm:presLayoutVars>
      </dgm:prSet>
      <dgm:spPr/>
      <dgm:t>
        <a:bodyPr/>
        <a:lstStyle/>
        <a:p>
          <a:endParaRPr lang="en-US"/>
        </a:p>
      </dgm:t>
    </dgm:pt>
    <dgm:pt modelId="{B9B325F9-28BE-4AEF-8DBE-34635B81F887}" type="pres">
      <dgm:prSet presAssocID="{0AEF483F-CD8B-4642-91FB-F5F90A8754D1}" presName="rootConnector" presStyleLbl="node2" presStyleIdx="4" presStyleCnt="5"/>
      <dgm:spPr/>
      <dgm:t>
        <a:bodyPr/>
        <a:lstStyle/>
        <a:p>
          <a:endParaRPr lang="en-US"/>
        </a:p>
      </dgm:t>
    </dgm:pt>
    <dgm:pt modelId="{0E7878F6-C049-4AB9-8C7A-3DA408168B6B}" type="pres">
      <dgm:prSet presAssocID="{0AEF483F-CD8B-4642-91FB-F5F90A8754D1}" presName="hierChild4" presStyleCnt="0"/>
      <dgm:spPr/>
    </dgm:pt>
    <dgm:pt modelId="{1C87A777-5B9F-432F-9665-66BFBE903B5E}" type="pres">
      <dgm:prSet presAssocID="{0AEF483F-CD8B-4642-91FB-F5F90A8754D1}" presName="hierChild5" presStyleCnt="0"/>
      <dgm:spPr/>
    </dgm:pt>
    <dgm:pt modelId="{DCE5775D-4B8D-474E-AB38-345B2B83FDA1}" type="pres">
      <dgm:prSet presAssocID="{4B99AE0C-7CC4-4C1A-818A-8340DF7615E8}" presName="hierChild3" presStyleCnt="0"/>
      <dgm:spPr/>
    </dgm:pt>
    <dgm:pt modelId="{7942B414-DE9F-43C1-9B55-1A6E2492B5F7}" type="pres">
      <dgm:prSet presAssocID="{6DE77203-136A-44B4-A6AA-30E9E486CCFD}" presName="hierRoot1" presStyleCnt="0">
        <dgm:presLayoutVars>
          <dgm:hierBranch val="init"/>
        </dgm:presLayoutVars>
      </dgm:prSet>
      <dgm:spPr/>
    </dgm:pt>
    <dgm:pt modelId="{A8A3E1CB-4161-4780-B591-2FF3CAA0DFDB}" type="pres">
      <dgm:prSet presAssocID="{6DE77203-136A-44B4-A6AA-30E9E486CCFD}" presName="rootComposite1" presStyleCnt="0"/>
      <dgm:spPr/>
    </dgm:pt>
    <dgm:pt modelId="{A23B077E-F076-4277-A8FB-866A9350D515}" type="pres">
      <dgm:prSet presAssocID="{6DE77203-136A-44B4-A6AA-30E9E486CCFD}" presName="rootText1" presStyleLbl="node0" presStyleIdx="2" presStyleCnt="3" custScaleY="258727" custLinFactY="-11739" custLinFactNeighborX="-1531" custLinFactNeighborY="-100000">
        <dgm:presLayoutVars>
          <dgm:chPref val="3"/>
        </dgm:presLayoutVars>
      </dgm:prSet>
      <dgm:spPr/>
      <dgm:t>
        <a:bodyPr/>
        <a:lstStyle/>
        <a:p>
          <a:endParaRPr lang="en-US"/>
        </a:p>
      </dgm:t>
    </dgm:pt>
    <dgm:pt modelId="{9B196C34-151E-46E0-904B-DB9B76F7B0D3}" type="pres">
      <dgm:prSet presAssocID="{6DE77203-136A-44B4-A6AA-30E9E486CCFD}" presName="rootConnector1" presStyleLbl="node1" presStyleIdx="0" presStyleCnt="0"/>
      <dgm:spPr/>
      <dgm:t>
        <a:bodyPr/>
        <a:lstStyle/>
        <a:p>
          <a:endParaRPr lang="en-US"/>
        </a:p>
      </dgm:t>
    </dgm:pt>
    <dgm:pt modelId="{53BC21AE-594D-4CF4-B019-2109815EBC85}" type="pres">
      <dgm:prSet presAssocID="{6DE77203-136A-44B4-A6AA-30E9E486CCFD}" presName="hierChild2" presStyleCnt="0"/>
      <dgm:spPr/>
    </dgm:pt>
    <dgm:pt modelId="{5B06F5E9-EE1B-43B4-919A-0AEB930F8AB1}" type="pres">
      <dgm:prSet presAssocID="{6DE77203-136A-44B4-A6AA-30E9E486CCFD}" presName="hierChild3" presStyleCnt="0"/>
      <dgm:spPr/>
    </dgm:pt>
  </dgm:ptLst>
  <dgm:cxnLst>
    <dgm:cxn modelId="{0C6F7B76-F283-4F2A-9F08-76FAD91F2B5D}" type="presOf" srcId="{4B99AE0C-7CC4-4C1A-818A-8340DF7615E8}" destId="{436C8C44-508D-4A87-A555-CD5234D86189}" srcOrd="0" destOrd="0" presId="urn:microsoft.com/office/officeart/2005/8/layout/orgChart1"/>
    <dgm:cxn modelId="{AB248944-2EB6-4007-9C14-EC39D15065BD}" type="presOf" srcId="{F8D56E49-09E3-45E7-9C83-886CB7B9FC54}" destId="{CB72B1B5-63F0-4A4B-84BD-FAE5DE88DC12}" srcOrd="1" destOrd="0" presId="urn:microsoft.com/office/officeart/2005/8/layout/orgChart1"/>
    <dgm:cxn modelId="{514E0299-62BF-436A-BB7A-A99F41685186}" type="presOf" srcId="{9507B8CE-32FE-405D-98EA-241C8A3A652B}" destId="{B79D392A-B39B-4608-9ED0-AB4C79DA77BE}" srcOrd="0" destOrd="0" presId="urn:microsoft.com/office/officeart/2005/8/layout/orgChart1"/>
    <dgm:cxn modelId="{B80D9E77-5A6A-4AD9-9316-7E767CD7501E}" type="presOf" srcId="{6DE77203-136A-44B4-A6AA-30E9E486CCFD}" destId="{A23B077E-F076-4277-A8FB-866A9350D515}" srcOrd="0" destOrd="0" presId="urn:microsoft.com/office/officeart/2005/8/layout/orgChart1"/>
    <dgm:cxn modelId="{1EED8268-9BA5-4D6F-8247-13613CC6E90A}" type="presOf" srcId="{999F6FF8-A5FB-4CF8-B957-A88CC1624057}" destId="{4782B2D8-386A-447B-A8C5-C17ABBE7BF08}" srcOrd="0" destOrd="0" presId="urn:microsoft.com/office/officeart/2005/8/layout/orgChart1"/>
    <dgm:cxn modelId="{BF870A84-599E-4203-ADE0-B0579390AF5B}" srcId="{AD8EC9A5-BFA2-4889-8984-E308E3D48E91}" destId="{4B99AE0C-7CC4-4C1A-818A-8340DF7615E8}" srcOrd="1" destOrd="0" parTransId="{DF78E1F7-FB88-4637-B82E-36E53AF8BD51}" sibTransId="{4134A854-2AE4-4D61-8B94-FAE3CB18FC7C}"/>
    <dgm:cxn modelId="{74B1F0DC-A995-43DF-BD28-C3994E2F914E}" type="presOf" srcId="{B22B038B-D566-4AAC-8C74-623039ADA57C}" destId="{2427F922-6305-4900-ACF1-9214B58E05E3}" srcOrd="1" destOrd="0" presId="urn:microsoft.com/office/officeart/2005/8/layout/orgChart1"/>
    <dgm:cxn modelId="{D79C7ABE-E852-40E0-8871-BBAED675BE65}" type="presOf" srcId="{6DE77203-136A-44B4-A6AA-30E9E486CCFD}" destId="{9B196C34-151E-46E0-904B-DB9B76F7B0D3}" srcOrd="1" destOrd="0" presId="urn:microsoft.com/office/officeart/2005/8/layout/orgChart1"/>
    <dgm:cxn modelId="{7BD1DF08-944F-4D33-9BCC-CDEFBC24D78A}" srcId="{AD8EC9A5-BFA2-4889-8984-E308E3D48E91}" destId="{6DE77203-136A-44B4-A6AA-30E9E486CCFD}" srcOrd="2" destOrd="0" parTransId="{208ABBE2-35D0-4897-ACB9-C47C8DB5E5CC}" sibTransId="{4E81670C-49E0-49D9-88A0-BBF99F9E0A63}"/>
    <dgm:cxn modelId="{1665538A-01C7-441E-8AF4-574B562FF1CA}" srcId="{B22B038B-D566-4AAC-8C74-623039ADA57C}" destId="{F8D56E49-09E3-45E7-9C83-886CB7B9FC54}" srcOrd="1" destOrd="0" parTransId="{1FF6BF6B-0443-42C2-9A04-59A0B0FDF2F6}" sibTransId="{46F73286-AEF6-4597-8377-0D34E6AC9DD1}"/>
    <dgm:cxn modelId="{3238D32F-2730-4317-A2BC-6C96F1507A68}" srcId="{4B99AE0C-7CC4-4C1A-818A-8340DF7615E8}" destId="{CACA93E9-1473-41BF-BBB0-F4CBE1EC3C1B}" srcOrd="1" destOrd="0" parTransId="{CA68945D-9894-454F-845E-D91B5AFBFDE2}" sibTransId="{ACF40B20-1A00-429D-B35B-C61DC97BED9E}"/>
    <dgm:cxn modelId="{7EF8869D-ACC3-455E-843D-2AD04535A44A}" srcId="{B22B038B-D566-4AAC-8C74-623039ADA57C}" destId="{999F6FF8-A5FB-4CF8-B957-A88CC1624057}" srcOrd="0" destOrd="0" parTransId="{F70593E7-4166-42A0-8863-4D0CAD7E35B8}" sibTransId="{C7DBC4C5-8442-460C-B59A-B349D9F42B25}"/>
    <dgm:cxn modelId="{FF28E95A-C9C1-4A40-ACBA-DA1B5799858C}" type="presOf" srcId="{B22B038B-D566-4AAC-8C74-623039ADA57C}" destId="{CB1A881E-55A9-4E2D-AEA8-F4A83FD408A8}" srcOrd="0" destOrd="0" presId="urn:microsoft.com/office/officeart/2005/8/layout/orgChart1"/>
    <dgm:cxn modelId="{F90A7F39-5C21-4186-AEBF-94E842AF4143}" type="presOf" srcId="{CACA93E9-1473-41BF-BBB0-F4CBE1EC3C1B}" destId="{1671B63D-59B4-45AA-836E-DFEFF9F8ACEC}" srcOrd="1" destOrd="0" presId="urn:microsoft.com/office/officeart/2005/8/layout/orgChart1"/>
    <dgm:cxn modelId="{BC8E9EFC-968E-48F8-B393-F27E6ABE5E83}" srcId="{4B99AE0C-7CC4-4C1A-818A-8340DF7615E8}" destId="{0AEF483F-CD8B-4642-91FB-F5F90A8754D1}" srcOrd="2" destOrd="0" parTransId="{BBCE6D4D-9438-4B69-9E2B-780397389903}" sibTransId="{A39F802F-0135-4935-953D-FEE47D9E0B8F}"/>
    <dgm:cxn modelId="{8689F466-5F71-4BAB-B63C-0E7B8E6A1825}" type="presOf" srcId="{1FF6BF6B-0443-42C2-9A04-59A0B0FDF2F6}" destId="{956B8A1E-C421-40EE-B50B-8C3D64E48B53}" srcOrd="0" destOrd="0" presId="urn:microsoft.com/office/officeart/2005/8/layout/orgChart1"/>
    <dgm:cxn modelId="{C35CACF9-10DF-47E3-818E-706DD418626D}" type="presOf" srcId="{AD8EC9A5-BFA2-4889-8984-E308E3D48E91}" destId="{0B903393-71F0-456E-8BFE-82484D08E93D}" srcOrd="0" destOrd="0" presId="urn:microsoft.com/office/officeart/2005/8/layout/orgChart1"/>
    <dgm:cxn modelId="{F600B391-AD5A-4B9B-82C2-A5856A077E48}" type="presOf" srcId="{999F6FF8-A5FB-4CF8-B957-A88CC1624057}" destId="{6A4D5B11-080D-4D92-BAED-A65EBB542953}" srcOrd="1" destOrd="0" presId="urn:microsoft.com/office/officeart/2005/8/layout/orgChart1"/>
    <dgm:cxn modelId="{2E1E172B-2B6C-4490-803B-9C5232A21B23}" type="presOf" srcId="{0AEF483F-CD8B-4642-91FB-F5F90A8754D1}" destId="{B9B325F9-28BE-4AEF-8DBE-34635B81F887}" srcOrd="1" destOrd="0" presId="urn:microsoft.com/office/officeart/2005/8/layout/orgChart1"/>
    <dgm:cxn modelId="{C456E4FD-8BDF-4AC0-B652-E32101A46F59}" type="presOf" srcId="{0AEF483F-CD8B-4642-91FB-F5F90A8754D1}" destId="{8F77DEED-B238-452B-887A-3E29219012B3}" srcOrd="0" destOrd="0" presId="urn:microsoft.com/office/officeart/2005/8/layout/orgChart1"/>
    <dgm:cxn modelId="{961FE271-A898-4D8D-9FAA-3F42610AFF18}" type="presOf" srcId="{F8D56E49-09E3-45E7-9C83-886CB7B9FC54}" destId="{0E96C58A-BB5D-4058-AB00-6617B44D89C7}" srcOrd="0" destOrd="0" presId="urn:microsoft.com/office/officeart/2005/8/layout/orgChart1"/>
    <dgm:cxn modelId="{66B6F7D9-CAEC-441A-80D9-981544A91720}" type="presOf" srcId="{B8FDFD3D-0FFB-414D-B928-AF11C77731F0}" destId="{4849276A-4965-40B9-A081-C86DB92116A8}" srcOrd="0" destOrd="0" presId="urn:microsoft.com/office/officeart/2005/8/layout/orgChart1"/>
    <dgm:cxn modelId="{40ADDC35-0F92-4BD6-8B29-31CD6283FFE5}" type="presOf" srcId="{F70593E7-4166-42A0-8863-4D0CAD7E35B8}" destId="{4F0CDB5A-AE20-4DE5-B6A2-9CA78A09B4CA}" srcOrd="0" destOrd="0" presId="urn:microsoft.com/office/officeart/2005/8/layout/orgChart1"/>
    <dgm:cxn modelId="{A71147D6-925E-4CC7-A883-725913838734}" type="presOf" srcId="{BBCE6D4D-9438-4B69-9E2B-780397389903}" destId="{BCBAACFC-C135-4C3A-95BE-4D5241BEDB33}" srcOrd="0" destOrd="0" presId="urn:microsoft.com/office/officeart/2005/8/layout/orgChart1"/>
    <dgm:cxn modelId="{695ED513-E5CE-4FF7-9DFE-9E1A927096A5}" type="presOf" srcId="{CACA93E9-1473-41BF-BBB0-F4CBE1EC3C1B}" destId="{BC739B44-9568-45A4-93E3-6979173AB03C}" srcOrd="0" destOrd="0" presId="urn:microsoft.com/office/officeart/2005/8/layout/orgChart1"/>
    <dgm:cxn modelId="{27095262-588D-4F3C-B128-B5FEC8F7D9AC}" srcId="{4B99AE0C-7CC4-4C1A-818A-8340DF7615E8}" destId="{9507B8CE-32FE-405D-98EA-241C8A3A652B}" srcOrd="0" destOrd="0" parTransId="{B8FDFD3D-0FFB-414D-B928-AF11C77731F0}" sibTransId="{AC524D69-744D-4FEA-A2D4-994DCA4514EC}"/>
    <dgm:cxn modelId="{50DABAF9-F35B-4E06-A771-C555B6D5455D}" type="presOf" srcId="{4B99AE0C-7CC4-4C1A-818A-8340DF7615E8}" destId="{C5292332-D2BC-49EC-8D50-9A495D8210DB}" srcOrd="1" destOrd="0" presId="urn:microsoft.com/office/officeart/2005/8/layout/orgChart1"/>
    <dgm:cxn modelId="{FA4231C5-1A9B-42F2-85B9-9D91D45BE51E}" srcId="{AD8EC9A5-BFA2-4889-8984-E308E3D48E91}" destId="{B22B038B-D566-4AAC-8C74-623039ADA57C}" srcOrd="0" destOrd="0" parTransId="{029E35D5-6FE9-4C9E-A462-05C11F8498E4}" sibTransId="{34844969-6B31-46E8-A706-BA93433EBE42}"/>
    <dgm:cxn modelId="{42F8BF0D-F3E3-47B2-B4A4-EA21A3DF63B4}" type="presOf" srcId="{CA68945D-9894-454F-845E-D91B5AFBFDE2}" destId="{52DB28A5-7A72-4F06-AA31-F162A892B11A}" srcOrd="0" destOrd="0" presId="urn:microsoft.com/office/officeart/2005/8/layout/orgChart1"/>
    <dgm:cxn modelId="{CBAC65CF-9D9E-4F7E-B310-2F6766A47BC2}" type="presOf" srcId="{9507B8CE-32FE-405D-98EA-241C8A3A652B}" destId="{0ADF3A66-5D4F-4E56-B541-935597902624}" srcOrd="1" destOrd="0" presId="urn:microsoft.com/office/officeart/2005/8/layout/orgChart1"/>
    <dgm:cxn modelId="{7BBF140F-978A-4D95-90A8-362B11542857}" type="presParOf" srcId="{0B903393-71F0-456E-8BFE-82484D08E93D}" destId="{99B094ED-B57A-4F26-B5E9-0009C5723A8B}" srcOrd="0" destOrd="0" presId="urn:microsoft.com/office/officeart/2005/8/layout/orgChart1"/>
    <dgm:cxn modelId="{04870CE1-07A5-462E-A260-144DE4436BE3}" type="presParOf" srcId="{99B094ED-B57A-4F26-B5E9-0009C5723A8B}" destId="{547D4E62-E91E-4F5A-8F9C-FFF1C514FBBC}" srcOrd="0" destOrd="0" presId="urn:microsoft.com/office/officeart/2005/8/layout/orgChart1"/>
    <dgm:cxn modelId="{85F5D85A-E41F-48A0-8ECD-D9AAC248B4E3}" type="presParOf" srcId="{547D4E62-E91E-4F5A-8F9C-FFF1C514FBBC}" destId="{CB1A881E-55A9-4E2D-AEA8-F4A83FD408A8}" srcOrd="0" destOrd="0" presId="urn:microsoft.com/office/officeart/2005/8/layout/orgChart1"/>
    <dgm:cxn modelId="{5DCF8773-B8A2-42BB-9BDE-672BF3FFC8BE}" type="presParOf" srcId="{547D4E62-E91E-4F5A-8F9C-FFF1C514FBBC}" destId="{2427F922-6305-4900-ACF1-9214B58E05E3}" srcOrd="1" destOrd="0" presId="urn:microsoft.com/office/officeart/2005/8/layout/orgChart1"/>
    <dgm:cxn modelId="{D804F6EF-7DEE-4B1C-A66F-A3612230987B}" type="presParOf" srcId="{99B094ED-B57A-4F26-B5E9-0009C5723A8B}" destId="{796684E9-6D8B-442A-9C4B-1B181A21EDCB}" srcOrd="1" destOrd="0" presId="urn:microsoft.com/office/officeart/2005/8/layout/orgChart1"/>
    <dgm:cxn modelId="{6BB7F744-A4C9-4959-B194-91BB358428F2}" type="presParOf" srcId="{796684E9-6D8B-442A-9C4B-1B181A21EDCB}" destId="{4F0CDB5A-AE20-4DE5-B6A2-9CA78A09B4CA}" srcOrd="0" destOrd="0" presId="urn:microsoft.com/office/officeart/2005/8/layout/orgChart1"/>
    <dgm:cxn modelId="{27B0B30C-4DC8-497D-8AB3-44E33F7093EE}" type="presParOf" srcId="{796684E9-6D8B-442A-9C4B-1B181A21EDCB}" destId="{EC78A488-A194-4605-8F36-6D82B3C346B8}" srcOrd="1" destOrd="0" presId="urn:microsoft.com/office/officeart/2005/8/layout/orgChart1"/>
    <dgm:cxn modelId="{5432410A-DD2E-4F5B-8E74-5DB3CF64B60A}" type="presParOf" srcId="{EC78A488-A194-4605-8F36-6D82B3C346B8}" destId="{CFAEEC54-5210-4994-B404-C500E1E8FDB8}" srcOrd="0" destOrd="0" presId="urn:microsoft.com/office/officeart/2005/8/layout/orgChart1"/>
    <dgm:cxn modelId="{028FDA15-BBD5-4C45-AA0D-57CF20BD8A0A}" type="presParOf" srcId="{CFAEEC54-5210-4994-B404-C500E1E8FDB8}" destId="{4782B2D8-386A-447B-A8C5-C17ABBE7BF08}" srcOrd="0" destOrd="0" presId="urn:microsoft.com/office/officeart/2005/8/layout/orgChart1"/>
    <dgm:cxn modelId="{4C55F56E-7166-41E8-A62B-2F56CB60BD79}" type="presParOf" srcId="{CFAEEC54-5210-4994-B404-C500E1E8FDB8}" destId="{6A4D5B11-080D-4D92-BAED-A65EBB542953}" srcOrd="1" destOrd="0" presId="urn:microsoft.com/office/officeart/2005/8/layout/orgChart1"/>
    <dgm:cxn modelId="{4BD74F13-65BD-41CF-A9F0-A08C47F62363}" type="presParOf" srcId="{EC78A488-A194-4605-8F36-6D82B3C346B8}" destId="{DAEB3C53-E713-463A-A583-F69B6C80A34B}" srcOrd="1" destOrd="0" presId="urn:microsoft.com/office/officeart/2005/8/layout/orgChart1"/>
    <dgm:cxn modelId="{E9C83011-92BD-427A-A744-13518D364650}" type="presParOf" srcId="{EC78A488-A194-4605-8F36-6D82B3C346B8}" destId="{DC5B5DC6-032E-430B-9E47-8DEB54C318C0}" srcOrd="2" destOrd="0" presId="urn:microsoft.com/office/officeart/2005/8/layout/orgChart1"/>
    <dgm:cxn modelId="{C58A8F1F-5C3F-42BB-8D51-39A3DD809768}" type="presParOf" srcId="{796684E9-6D8B-442A-9C4B-1B181A21EDCB}" destId="{956B8A1E-C421-40EE-B50B-8C3D64E48B53}" srcOrd="2" destOrd="0" presId="urn:microsoft.com/office/officeart/2005/8/layout/orgChart1"/>
    <dgm:cxn modelId="{4BB8A277-8467-4A61-9CAD-53DC337E2CBF}" type="presParOf" srcId="{796684E9-6D8B-442A-9C4B-1B181A21EDCB}" destId="{82DB8A90-CC04-47BC-9B2E-499849D3E86B}" srcOrd="3" destOrd="0" presId="urn:microsoft.com/office/officeart/2005/8/layout/orgChart1"/>
    <dgm:cxn modelId="{E64E45E8-E103-4D13-900D-CF2177146FBE}" type="presParOf" srcId="{82DB8A90-CC04-47BC-9B2E-499849D3E86B}" destId="{46F0E448-2831-4F39-A420-74B02C9E2888}" srcOrd="0" destOrd="0" presId="urn:microsoft.com/office/officeart/2005/8/layout/orgChart1"/>
    <dgm:cxn modelId="{BE6AE0CF-30BD-41CD-9747-C95CE646E3F0}" type="presParOf" srcId="{46F0E448-2831-4F39-A420-74B02C9E2888}" destId="{0E96C58A-BB5D-4058-AB00-6617B44D89C7}" srcOrd="0" destOrd="0" presId="urn:microsoft.com/office/officeart/2005/8/layout/orgChart1"/>
    <dgm:cxn modelId="{504408FF-FCDE-45E4-BD48-F18DB814ED8A}" type="presParOf" srcId="{46F0E448-2831-4F39-A420-74B02C9E2888}" destId="{CB72B1B5-63F0-4A4B-84BD-FAE5DE88DC12}" srcOrd="1" destOrd="0" presId="urn:microsoft.com/office/officeart/2005/8/layout/orgChart1"/>
    <dgm:cxn modelId="{A6EAA748-C06E-4B9D-ABD3-9A5A76A6CDC7}" type="presParOf" srcId="{82DB8A90-CC04-47BC-9B2E-499849D3E86B}" destId="{3EC5427A-8B88-4082-8AC9-0DBCB154B746}" srcOrd="1" destOrd="0" presId="urn:microsoft.com/office/officeart/2005/8/layout/orgChart1"/>
    <dgm:cxn modelId="{557107AB-1D51-45C3-B61E-EB193CEA340B}" type="presParOf" srcId="{82DB8A90-CC04-47BC-9B2E-499849D3E86B}" destId="{68D00D32-B992-420E-A892-BEE6D19E6A60}" srcOrd="2" destOrd="0" presId="urn:microsoft.com/office/officeart/2005/8/layout/orgChart1"/>
    <dgm:cxn modelId="{54FFD5E5-CDE9-4070-8F37-F1C3D6EEEB8F}" type="presParOf" srcId="{99B094ED-B57A-4F26-B5E9-0009C5723A8B}" destId="{A87D4395-A3BC-4167-998D-00935C1C08F6}" srcOrd="2" destOrd="0" presId="urn:microsoft.com/office/officeart/2005/8/layout/orgChart1"/>
    <dgm:cxn modelId="{7556AF75-639F-4385-8B5B-61332C1DF3AB}" type="presParOf" srcId="{0B903393-71F0-456E-8BFE-82484D08E93D}" destId="{CE722F73-1D2B-4E17-8042-14D384AEC82F}" srcOrd="1" destOrd="0" presId="urn:microsoft.com/office/officeart/2005/8/layout/orgChart1"/>
    <dgm:cxn modelId="{D357EE5E-58F9-4DDE-ADFB-4E489D9D16DF}" type="presParOf" srcId="{CE722F73-1D2B-4E17-8042-14D384AEC82F}" destId="{7960970C-B9C2-42E5-B0E3-9A4254E44F12}" srcOrd="0" destOrd="0" presId="urn:microsoft.com/office/officeart/2005/8/layout/orgChart1"/>
    <dgm:cxn modelId="{9C39151B-6735-434A-8FD5-DE9EE74BD849}" type="presParOf" srcId="{7960970C-B9C2-42E5-B0E3-9A4254E44F12}" destId="{436C8C44-508D-4A87-A555-CD5234D86189}" srcOrd="0" destOrd="0" presId="urn:microsoft.com/office/officeart/2005/8/layout/orgChart1"/>
    <dgm:cxn modelId="{871B3C90-8AC9-4C84-98A0-DB99B798537F}" type="presParOf" srcId="{7960970C-B9C2-42E5-B0E3-9A4254E44F12}" destId="{C5292332-D2BC-49EC-8D50-9A495D8210DB}" srcOrd="1" destOrd="0" presId="urn:microsoft.com/office/officeart/2005/8/layout/orgChart1"/>
    <dgm:cxn modelId="{EC3A8CC0-B59E-4F6C-8D69-D54388B9F1AA}" type="presParOf" srcId="{CE722F73-1D2B-4E17-8042-14D384AEC82F}" destId="{FB4EE0F3-5441-4092-AC11-B26753C25BFD}" srcOrd="1" destOrd="0" presId="urn:microsoft.com/office/officeart/2005/8/layout/orgChart1"/>
    <dgm:cxn modelId="{78CC7B34-9723-45AA-A604-1562589C04B2}" type="presParOf" srcId="{FB4EE0F3-5441-4092-AC11-B26753C25BFD}" destId="{4849276A-4965-40B9-A081-C86DB92116A8}" srcOrd="0" destOrd="0" presId="urn:microsoft.com/office/officeart/2005/8/layout/orgChart1"/>
    <dgm:cxn modelId="{9582DFA5-B474-4D61-A7BE-53392F512FA6}" type="presParOf" srcId="{FB4EE0F3-5441-4092-AC11-B26753C25BFD}" destId="{7DAC4EFC-CDD0-4FD2-BF4E-614EDBDA47F1}" srcOrd="1" destOrd="0" presId="urn:microsoft.com/office/officeart/2005/8/layout/orgChart1"/>
    <dgm:cxn modelId="{1631FA2F-9C37-4B17-9D1A-377B48A61B8C}" type="presParOf" srcId="{7DAC4EFC-CDD0-4FD2-BF4E-614EDBDA47F1}" destId="{95A4E75B-476F-4E6E-AA2A-2E093E832B7E}" srcOrd="0" destOrd="0" presId="urn:microsoft.com/office/officeart/2005/8/layout/orgChart1"/>
    <dgm:cxn modelId="{E5AABC54-D896-47C6-A0AD-581C55E7DD06}" type="presParOf" srcId="{95A4E75B-476F-4E6E-AA2A-2E093E832B7E}" destId="{B79D392A-B39B-4608-9ED0-AB4C79DA77BE}" srcOrd="0" destOrd="0" presId="urn:microsoft.com/office/officeart/2005/8/layout/orgChart1"/>
    <dgm:cxn modelId="{B9C43605-4E51-42B2-9A1B-326910B07A83}" type="presParOf" srcId="{95A4E75B-476F-4E6E-AA2A-2E093E832B7E}" destId="{0ADF3A66-5D4F-4E56-B541-935597902624}" srcOrd="1" destOrd="0" presId="urn:microsoft.com/office/officeart/2005/8/layout/orgChart1"/>
    <dgm:cxn modelId="{D53B22DA-59D9-49B7-971B-7A02ACCC5453}" type="presParOf" srcId="{7DAC4EFC-CDD0-4FD2-BF4E-614EDBDA47F1}" destId="{B9536703-7D14-469D-B29F-868050744230}" srcOrd="1" destOrd="0" presId="urn:microsoft.com/office/officeart/2005/8/layout/orgChart1"/>
    <dgm:cxn modelId="{4F7B4277-4C8A-495B-BB2A-9E08E607DA42}" type="presParOf" srcId="{7DAC4EFC-CDD0-4FD2-BF4E-614EDBDA47F1}" destId="{2D7CFB56-2683-4D0C-A3CB-1CF1E1A81088}" srcOrd="2" destOrd="0" presId="urn:microsoft.com/office/officeart/2005/8/layout/orgChart1"/>
    <dgm:cxn modelId="{6E4A5967-2B84-498C-93BB-A68C4680AF16}" type="presParOf" srcId="{FB4EE0F3-5441-4092-AC11-B26753C25BFD}" destId="{52DB28A5-7A72-4F06-AA31-F162A892B11A}" srcOrd="2" destOrd="0" presId="urn:microsoft.com/office/officeart/2005/8/layout/orgChart1"/>
    <dgm:cxn modelId="{7337E67B-9D57-454B-9F9F-73A8FE14673B}" type="presParOf" srcId="{FB4EE0F3-5441-4092-AC11-B26753C25BFD}" destId="{06170F27-C49D-4DBB-8281-1D480A45BE9B}" srcOrd="3" destOrd="0" presId="urn:microsoft.com/office/officeart/2005/8/layout/orgChart1"/>
    <dgm:cxn modelId="{A570AD34-FB4C-40EF-9C00-904CCEED4D96}" type="presParOf" srcId="{06170F27-C49D-4DBB-8281-1D480A45BE9B}" destId="{AFAC62F4-F580-48B5-B9DF-2999EA1CBB43}" srcOrd="0" destOrd="0" presId="urn:microsoft.com/office/officeart/2005/8/layout/orgChart1"/>
    <dgm:cxn modelId="{41912FC2-2B41-4168-80EE-04080ADF9CED}" type="presParOf" srcId="{AFAC62F4-F580-48B5-B9DF-2999EA1CBB43}" destId="{BC739B44-9568-45A4-93E3-6979173AB03C}" srcOrd="0" destOrd="0" presId="urn:microsoft.com/office/officeart/2005/8/layout/orgChart1"/>
    <dgm:cxn modelId="{5CD80D51-504D-44DB-8F5D-54BD93AABC21}" type="presParOf" srcId="{AFAC62F4-F580-48B5-B9DF-2999EA1CBB43}" destId="{1671B63D-59B4-45AA-836E-DFEFF9F8ACEC}" srcOrd="1" destOrd="0" presId="urn:microsoft.com/office/officeart/2005/8/layout/orgChart1"/>
    <dgm:cxn modelId="{F2E17F15-B2E2-4D04-A4AD-1ECC5BCB2CA1}" type="presParOf" srcId="{06170F27-C49D-4DBB-8281-1D480A45BE9B}" destId="{C7807AEA-8726-45BA-BD53-F11B3C340810}" srcOrd="1" destOrd="0" presId="urn:microsoft.com/office/officeart/2005/8/layout/orgChart1"/>
    <dgm:cxn modelId="{2D08F046-F033-4099-867F-1D3089C398F0}" type="presParOf" srcId="{06170F27-C49D-4DBB-8281-1D480A45BE9B}" destId="{0207592F-D0E0-47BD-952A-C198EF6CA344}" srcOrd="2" destOrd="0" presId="urn:microsoft.com/office/officeart/2005/8/layout/orgChart1"/>
    <dgm:cxn modelId="{5746E0BB-46A6-4D72-8943-F70A9FC6DA75}" type="presParOf" srcId="{FB4EE0F3-5441-4092-AC11-B26753C25BFD}" destId="{BCBAACFC-C135-4C3A-95BE-4D5241BEDB33}" srcOrd="4" destOrd="0" presId="urn:microsoft.com/office/officeart/2005/8/layout/orgChart1"/>
    <dgm:cxn modelId="{9DD7F042-C1C5-4119-AA5E-E0B9068B90A4}" type="presParOf" srcId="{FB4EE0F3-5441-4092-AC11-B26753C25BFD}" destId="{6B3BCA5B-8D58-4A25-9975-CB048684B5BD}" srcOrd="5" destOrd="0" presId="urn:microsoft.com/office/officeart/2005/8/layout/orgChart1"/>
    <dgm:cxn modelId="{1C07D396-48C5-4004-8DE9-95F734DEEF05}" type="presParOf" srcId="{6B3BCA5B-8D58-4A25-9975-CB048684B5BD}" destId="{F212D978-4DC2-48CF-A428-9A086F0ACBD5}" srcOrd="0" destOrd="0" presId="urn:microsoft.com/office/officeart/2005/8/layout/orgChart1"/>
    <dgm:cxn modelId="{073E9A1F-CC51-4685-878A-EB2738CD50FF}" type="presParOf" srcId="{F212D978-4DC2-48CF-A428-9A086F0ACBD5}" destId="{8F77DEED-B238-452B-887A-3E29219012B3}" srcOrd="0" destOrd="0" presId="urn:microsoft.com/office/officeart/2005/8/layout/orgChart1"/>
    <dgm:cxn modelId="{0F5AA3E3-696D-4591-8AC0-A38127AE4341}" type="presParOf" srcId="{F212D978-4DC2-48CF-A428-9A086F0ACBD5}" destId="{B9B325F9-28BE-4AEF-8DBE-34635B81F887}" srcOrd="1" destOrd="0" presId="urn:microsoft.com/office/officeart/2005/8/layout/orgChart1"/>
    <dgm:cxn modelId="{786867C5-F0FC-4A86-A619-721091D97753}" type="presParOf" srcId="{6B3BCA5B-8D58-4A25-9975-CB048684B5BD}" destId="{0E7878F6-C049-4AB9-8C7A-3DA408168B6B}" srcOrd="1" destOrd="0" presId="urn:microsoft.com/office/officeart/2005/8/layout/orgChart1"/>
    <dgm:cxn modelId="{683E9D2C-CC7C-4AFA-8F1B-DCD8C61DD308}" type="presParOf" srcId="{6B3BCA5B-8D58-4A25-9975-CB048684B5BD}" destId="{1C87A777-5B9F-432F-9665-66BFBE903B5E}" srcOrd="2" destOrd="0" presId="urn:microsoft.com/office/officeart/2005/8/layout/orgChart1"/>
    <dgm:cxn modelId="{379884F5-2C18-48CC-A5DE-733C505F89FB}" type="presParOf" srcId="{CE722F73-1D2B-4E17-8042-14D384AEC82F}" destId="{DCE5775D-4B8D-474E-AB38-345B2B83FDA1}" srcOrd="2" destOrd="0" presId="urn:microsoft.com/office/officeart/2005/8/layout/orgChart1"/>
    <dgm:cxn modelId="{E55CC01F-193B-48AA-8F11-19169302E06C}" type="presParOf" srcId="{0B903393-71F0-456E-8BFE-82484D08E93D}" destId="{7942B414-DE9F-43C1-9B55-1A6E2492B5F7}" srcOrd="2" destOrd="0" presId="urn:microsoft.com/office/officeart/2005/8/layout/orgChart1"/>
    <dgm:cxn modelId="{5744111C-1DF6-4D46-A613-422A6A96B28E}" type="presParOf" srcId="{7942B414-DE9F-43C1-9B55-1A6E2492B5F7}" destId="{A8A3E1CB-4161-4780-B591-2FF3CAA0DFDB}" srcOrd="0" destOrd="0" presId="urn:microsoft.com/office/officeart/2005/8/layout/orgChart1"/>
    <dgm:cxn modelId="{5E474472-5BC3-4999-BF47-D9CECA8375C6}" type="presParOf" srcId="{A8A3E1CB-4161-4780-B591-2FF3CAA0DFDB}" destId="{A23B077E-F076-4277-A8FB-866A9350D515}" srcOrd="0" destOrd="0" presId="urn:microsoft.com/office/officeart/2005/8/layout/orgChart1"/>
    <dgm:cxn modelId="{48CCC0FC-8DF4-4A02-8CE2-02906CA68C62}" type="presParOf" srcId="{A8A3E1CB-4161-4780-B591-2FF3CAA0DFDB}" destId="{9B196C34-151E-46E0-904B-DB9B76F7B0D3}" srcOrd="1" destOrd="0" presId="urn:microsoft.com/office/officeart/2005/8/layout/orgChart1"/>
    <dgm:cxn modelId="{39F24A17-65EF-42A4-8A35-7626F8EC9F6E}" type="presParOf" srcId="{7942B414-DE9F-43C1-9B55-1A6E2492B5F7}" destId="{53BC21AE-594D-4CF4-B019-2109815EBC85}" srcOrd="1" destOrd="0" presId="urn:microsoft.com/office/officeart/2005/8/layout/orgChart1"/>
    <dgm:cxn modelId="{8833CFB6-637E-438A-94EB-94BFA039038F}" type="presParOf" srcId="{7942B414-DE9F-43C1-9B55-1A6E2492B5F7}" destId="{5B06F5E9-EE1B-43B4-919A-0AEB930F8AB1}"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05B490-82BF-45D1-9117-F3192B8871A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FAD32AF-C7B7-48B0-AA06-483B8D7533D8}">
      <dgm:prSet custT="1"/>
      <dgm:spPr/>
      <dgm:t>
        <a:bodyPr/>
        <a:lstStyle/>
        <a:p>
          <a:pPr rtl="0"/>
          <a:r>
            <a:rPr lang="en-US" sz="2400" b="1" i="0" baseline="0" dirty="0" smtClean="0">
              <a:solidFill>
                <a:schemeClr val="tx1"/>
              </a:solidFill>
              <a:latin typeface="Arial" pitchFamily="34" charset="0"/>
              <a:cs typeface="Arial" pitchFamily="34" charset="0"/>
            </a:rPr>
            <a:t>NATIONAL DEVELOPMENT PLAN – CHAPTER 6</a:t>
          </a:r>
          <a:endParaRPr lang="en-US" sz="2400" dirty="0">
            <a:solidFill>
              <a:schemeClr val="tx1"/>
            </a:solidFill>
            <a:latin typeface="Arial" pitchFamily="34" charset="0"/>
            <a:cs typeface="Arial" pitchFamily="34" charset="0"/>
          </a:endParaRPr>
        </a:p>
      </dgm:t>
    </dgm:pt>
    <dgm:pt modelId="{DEF7A5E2-F64F-453D-807A-AFCC05175146}" type="parTrans" cxnId="{71CF44B3-4988-4C8C-B66A-957A6948E0FC}">
      <dgm:prSet/>
      <dgm:spPr/>
      <dgm:t>
        <a:bodyPr/>
        <a:lstStyle/>
        <a:p>
          <a:endParaRPr lang="en-US"/>
        </a:p>
      </dgm:t>
    </dgm:pt>
    <dgm:pt modelId="{450A4CC1-8C2B-442A-98CF-C23603A6328F}" type="sibTrans" cxnId="{71CF44B3-4988-4C8C-B66A-957A6948E0FC}">
      <dgm:prSet/>
      <dgm:spPr/>
      <dgm:t>
        <a:bodyPr/>
        <a:lstStyle/>
        <a:p>
          <a:endParaRPr lang="en-US"/>
        </a:p>
      </dgm:t>
    </dgm:pt>
    <dgm:pt modelId="{444F14D9-0A4F-4EC1-BD65-F77DACF89365}" type="pres">
      <dgm:prSet presAssocID="{F905B490-82BF-45D1-9117-F3192B8871A9}" presName="linear" presStyleCnt="0">
        <dgm:presLayoutVars>
          <dgm:animLvl val="lvl"/>
          <dgm:resizeHandles val="exact"/>
        </dgm:presLayoutVars>
      </dgm:prSet>
      <dgm:spPr/>
      <dgm:t>
        <a:bodyPr/>
        <a:lstStyle/>
        <a:p>
          <a:endParaRPr lang="en-US"/>
        </a:p>
      </dgm:t>
    </dgm:pt>
    <dgm:pt modelId="{1412867B-AC1B-4E05-A41F-E990729E7FBC}" type="pres">
      <dgm:prSet presAssocID="{AFAD32AF-C7B7-48B0-AA06-483B8D7533D8}" presName="parentText" presStyleLbl="node1" presStyleIdx="0" presStyleCnt="1" custLinFactNeighborX="-2619" custLinFactNeighborY="-9043">
        <dgm:presLayoutVars>
          <dgm:chMax val="0"/>
          <dgm:bulletEnabled val="1"/>
        </dgm:presLayoutVars>
      </dgm:prSet>
      <dgm:spPr/>
      <dgm:t>
        <a:bodyPr/>
        <a:lstStyle/>
        <a:p>
          <a:endParaRPr lang="en-US"/>
        </a:p>
      </dgm:t>
    </dgm:pt>
  </dgm:ptLst>
  <dgm:cxnLst>
    <dgm:cxn modelId="{42DB2738-68CF-4428-8D0D-5DCD54470135}" type="presOf" srcId="{F905B490-82BF-45D1-9117-F3192B8871A9}" destId="{444F14D9-0A4F-4EC1-BD65-F77DACF89365}" srcOrd="0" destOrd="0" presId="urn:microsoft.com/office/officeart/2005/8/layout/vList2"/>
    <dgm:cxn modelId="{82567980-B7E2-4AC1-96ED-00A4CCFD365E}" type="presOf" srcId="{AFAD32AF-C7B7-48B0-AA06-483B8D7533D8}" destId="{1412867B-AC1B-4E05-A41F-E990729E7FBC}" srcOrd="0" destOrd="0" presId="urn:microsoft.com/office/officeart/2005/8/layout/vList2"/>
    <dgm:cxn modelId="{71CF44B3-4988-4C8C-B66A-957A6948E0FC}" srcId="{F905B490-82BF-45D1-9117-F3192B8871A9}" destId="{AFAD32AF-C7B7-48B0-AA06-483B8D7533D8}" srcOrd="0" destOrd="0" parTransId="{DEF7A5E2-F64F-453D-807A-AFCC05175146}" sibTransId="{450A4CC1-8C2B-442A-98CF-C23603A6328F}"/>
    <dgm:cxn modelId="{FFED1AA2-D009-44D8-9FEE-D2B4DFFFC438}" type="presParOf" srcId="{444F14D9-0A4F-4EC1-BD65-F77DACF89365}" destId="{1412867B-AC1B-4E05-A41F-E990729E7FB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CDE7FF-5647-4E2C-B77B-DED2C601F236}" type="doc">
      <dgm:prSet loTypeId="urn:microsoft.com/office/officeart/2005/8/layout/radial5" loCatId="cycle" qsTypeId="urn:microsoft.com/office/officeart/2005/8/quickstyle/3d9" qsCatId="3D" csTypeId="urn:microsoft.com/office/officeart/2005/8/colors/colorful4" csCatId="colorful" phldr="1"/>
      <dgm:spPr/>
      <dgm:t>
        <a:bodyPr/>
        <a:lstStyle/>
        <a:p>
          <a:endParaRPr lang="en-ZA"/>
        </a:p>
      </dgm:t>
    </dgm:pt>
    <dgm:pt modelId="{A848227A-04A2-4181-AF94-7A932435C819}">
      <dgm:prSet phldrT="[Text]" custT="1"/>
      <dgm:spPr>
        <a:solidFill>
          <a:srgbClr val="92D050"/>
        </a:solidFill>
      </dgm:spPr>
      <dgm:t>
        <a:bodyPr/>
        <a:lstStyle/>
        <a:p>
          <a:r>
            <a:rPr lang="en-ZA" sz="1600" b="1" dirty="0" smtClean="0"/>
            <a:t>Land Reform</a:t>
          </a:r>
          <a:endParaRPr lang="en-ZA" sz="1600" b="1" dirty="0"/>
        </a:p>
      </dgm:t>
    </dgm:pt>
    <dgm:pt modelId="{C1B5DB5C-BBCB-4ABD-96F9-F2F508352786}" type="parTrans" cxnId="{65F5C183-761F-4734-8D07-0EFB30AC4A4D}">
      <dgm:prSet/>
      <dgm:spPr/>
      <dgm:t>
        <a:bodyPr/>
        <a:lstStyle/>
        <a:p>
          <a:endParaRPr lang="en-ZA"/>
        </a:p>
      </dgm:t>
    </dgm:pt>
    <dgm:pt modelId="{F1EBD05B-302A-4FEC-85E0-B275472F36E6}" type="sibTrans" cxnId="{65F5C183-761F-4734-8D07-0EFB30AC4A4D}">
      <dgm:prSet/>
      <dgm:spPr/>
      <dgm:t>
        <a:bodyPr/>
        <a:lstStyle/>
        <a:p>
          <a:endParaRPr lang="en-ZA"/>
        </a:p>
      </dgm:t>
    </dgm:pt>
    <dgm:pt modelId="{EB8F2B56-7915-4C3F-913C-FE3CECF449C6}">
      <dgm:prSet phldrT="[Text]" custT="1"/>
      <dgm:spPr>
        <a:solidFill>
          <a:schemeClr val="bg1">
            <a:lumMod val="20000"/>
            <a:lumOff val="80000"/>
          </a:schemeClr>
        </a:solidFill>
      </dgm:spPr>
      <dgm:t>
        <a:bodyPr/>
        <a:lstStyle/>
        <a:p>
          <a:r>
            <a:rPr lang="en-ZA" sz="2000" b="1" dirty="0" smtClean="0">
              <a:latin typeface="Calibri"/>
              <a:ea typeface="+mn-ea"/>
              <a:cs typeface="Arial" panose="020B0604020202020204" pitchFamily="34" charset="0"/>
            </a:rPr>
            <a:t>Land Redistribution</a:t>
          </a:r>
          <a:endParaRPr lang="en-ZA" sz="2000" dirty="0"/>
        </a:p>
      </dgm:t>
    </dgm:pt>
    <dgm:pt modelId="{5AF4A387-B32F-47DC-903A-6BECCD843EDA}" type="parTrans" cxnId="{5ACA03D7-FC39-4EF7-B6F3-0F0FFB701E3F}">
      <dgm:prSet/>
      <dgm:spPr/>
      <dgm:t>
        <a:bodyPr/>
        <a:lstStyle/>
        <a:p>
          <a:endParaRPr lang="en-ZA"/>
        </a:p>
      </dgm:t>
    </dgm:pt>
    <dgm:pt modelId="{E4B23C5F-F289-4D22-9489-7F13C8CF63D2}" type="sibTrans" cxnId="{5ACA03D7-FC39-4EF7-B6F3-0F0FFB701E3F}">
      <dgm:prSet/>
      <dgm:spPr/>
      <dgm:t>
        <a:bodyPr/>
        <a:lstStyle/>
        <a:p>
          <a:endParaRPr lang="en-ZA"/>
        </a:p>
      </dgm:t>
    </dgm:pt>
    <dgm:pt modelId="{957CDADC-5063-425F-9442-3F9F6A47B7FF}">
      <dgm:prSet phldrT="[Text]" custT="1"/>
      <dgm:spPr>
        <a:solidFill>
          <a:schemeClr val="tx2">
            <a:lumMod val="40000"/>
            <a:lumOff val="60000"/>
          </a:schemeClr>
        </a:solidFill>
      </dgm:spPr>
      <dgm:t>
        <a:bodyPr/>
        <a:lstStyle/>
        <a:p>
          <a:r>
            <a:rPr lang="en-ZA" sz="2000" b="1" dirty="0" smtClean="0"/>
            <a:t>Land Tenure Reform</a:t>
          </a:r>
          <a:endParaRPr lang="en-ZA" sz="2000" b="1" dirty="0"/>
        </a:p>
      </dgm:t>
    </dgm:pt>
    <dgm:pt modelId="{59C6CB81-AE04-4288-A1A4-33378DBB9951}" type="parTrans" cxnId="{D757811B-BE68-47FB-9639-1758F6A22EBC}">
      <dgm:prSet/>
      <dgm:spPr/>
      <dgm:t>
        <a:bodyPr/>
        <a:lstStyle/>
        <a:p>
          <a:endParaRPr lang="en-ZA"/>
        </a:p>
      </dgm:t>
    </dgm:pt>
    <dgm:pt modelId="{ACDD729B-98FF-46E0-BC71-912133207099}" type="sibTrans" cxnId="{D757811B-BE68-47FB-9639-1758F6A22EBC}">
      <dgm:prSet/>
      <dgm:spPr/>
      <dgm:t>
        <a:bodyPr/>
        <a:lstStyle/>
        <a:p>
          <a:endParaRPr lang="en-ZA"/>
        </a:p>
      </dgm:t>
    </dgm:pt>
    <dgm:pt modelId="{F06874F0-17C2-4721-9756-A6372BF5D31A}">
      <dgm:prSet phldrT="[Text]" custT="1"/>
      <dgm:spPr>
        <a:solidFill>
          <a:schemeClr val="bg2">
            <a:lumMod val="75000"/>
          </a:schemeClr>
        </a:solidFill>
      </dgm:spPr>
      <dgm:t>
        <a:bodyPr/>
        <a:lstStyle/>
        <a:p>
          <a:r>
            <a:rPr lang="en-ZA" sz="2000" b="1" dirty="0" smtClean="0"/>
            <a:t>Land Development</a:t>
          </a:r>
          <a:endParaRPr lang="en-ZA" sz="2000" b="1" dirty="0"/>
        </a:p>
      </dgm:t>
    </dgm:pt>
    <dgm:pt modelId="{BB6F16A5-1742-40DC-860F-9132C0FD6BFA}" type="parTrans" cxnId="{F73A0FE6-33F7-4F6A-A341-73D466CA2E81}">
      <dgm:prSet/>
      <dgm:spPr/>
      <dgm:t>
        <a:bodyPr/>
        <a:lstStyle/>
        <a:p>
          <a:endParaRPr lang="en-ZA"/>
        </a:p>
      </dgm:t>
    </dgm:pt>
    <dgm:pt modelId="{D7FCDE7D-C4C4-48D7-A1D8-F041C88A6873}" type="sibTrans" cxnId="{F73A0FE6-33F7-4F6A-A341-73D466CA2E81}">
      <dgm:prSet/>
      <dgm:spPr/>
      <dgm:t>
        <a:bodyPr/>
        <a:lstStyle/>
        <a:p>
          <a:endParaRPr lang="en-ZA"/>
        </a:p>
      </dgm:t>
    </dgm:pt>
    <dgm:pt modelId="{A801F911-B464-4577-9D99-00222D7083D9}">
      <dgm:prSet phldrT="[Text]" custT="1"/>
      <dgm:spPr>
        <a:solidFill>
          <a:srgbClr val="00B050"/>
        </a:solidFill>
      </dgm:spPr>
      <dgm:t>
        <a:bodyPr/>
        <a:lstStyle/>
        <a:p>
          <a:r>
            <a:rPr lang="en-ZA" sz="2000" b="1" dirty="0" smtClean="0"/>
            <a:t>Land Restitution</a:t>
          </a:r>
          <a:endParaRPr lang="en-ZA" sz="2000" b="1" dirty="0"/>
        </a:p>
      </dgm:t>
    </dgm:pt>
    <dgm:pt modelId="{40F7AB59-AFCE-49F2-A310-E61A7E2E6F68}" type="parTrans" cxnId="{97B880DD-2E18-4FB6-ACF9-D2A6D3E58C75}">
      <dgm:prSet/>
      <dgm:spPr/>
      <dgm:t>
        <a:bodyPr/>
        <a:lstStyle/>
        <a:p>
          <a:endParaRPr lang="en-ZA"/>
        </a:p>
      </dgm:t>
    </dgm:pt>
    <dgm:pt modelId="{A69BA461-17E4-4D26-B8D1-62D8729D8FD8}" type="sibTrans" cxnId="{97B880DD-2E18-4FB6-ACF9-D2A6D3E58C75}">
      <dgm:prSet/>
      <dgm:spPr/>
      <dgm:t>
        <a:bodyPr/>
        <a:lstStyle/>
        <a:p>
          <a:endParaRPr lang="en-ZA"/>
        </a:p>
      </dgm:t>
    </dgm:pt>
    <dgm:pt modelId="{AE19F91B-0C13-470B-BF81-2C7686608529}">
      <dgm:prSet phldrT="[Text]" custScaleX="228974" custScaleY="64205"/>
      <dgm:spPr/>
      <dgm:t>
        <a:bodyPr/>
        <a:lstStyle/>
        <a:p>
          <a:endParaRPr lang="en-ZA"/>
        </a:p>
      </dgm:t>
    </dgm:pt>
    <dgm:pt modelId="{BDC723F3-3331-4E79-A463-07C3206D5217}" type="parTrans" cxnId="{CB3800CE-3D06-47FF-A040-379614B3C20F}">
      <dgm:prSet/>
      <dgm:spPr/>
      <dgm:t>
        <a:bodyPr/>
        <a:lstStyle/>
        <a:p>
          <a:endParaRPr lang="en-ZA"/>
        </a:p>
      </dgm:t>
    </dgm:pt>
    <dgm:pt modelId="{1B14642B-6DDF-44A7-90DA-D285CA71F827}" type="sibTrans" cxnId="{CB3800CE-3D06-47FF-A040-379614B3C20F}">
      <dgm:prSet/>
      <dgm:spPr/>
      <dgm:t>
        <a:bodyPr/>
        <a:lstStyle/>
        <a:p>
          <a:endParaRPr lang="en-ZA"/>
        </a:p>
      </dgm:t>
    </dgm:pt>
    <dgm:pt modelId="{C001663F-CCB1-4178-A2AD-B0FEE22887FF}" type="pres">
      <dgm:prSet presAssocID="{DDCDE7FF-5647-4E2C-B77B-DED2C601F236}" presName="Name0" presStyleCnt="0">
        <dgm:presLayoutVars>
          <dgm:chMax val="1"/>
          <dgm:dir/>
          <dgm:animLvl val="ctr"/>
          <dgm:resizeHandles val="exact"/>
        </dgm:presLayoutVars>
      </dgm:prSet>
      <dgm:spPr/>
      <dgm:t>
        <a:bodyPr/>
        <a:lstStyle/>
        <a:p>
          <a:endParaRPr lang="en-ZA"/>
        </a:p>
      </dgm:t>
    </dgm:pt>
    <dgm:pt modelId="{99112A1E-0AD6-4695-BFF2-640E7206F498}" type="pres">
      <dgm:prSet presAssocID="{A848227A-04A2-4181-AF94-7A932435C819}" presName="centerShape" presStyleLbl="node0" presStyleIdx="0" presStyleCnt="1" custScaleX="117157" custScaleY="103819"/>
      <dgm:spPr/>
      <dgm:t>
        <a:bodyPr/>
        <a:lstStyle/>
        <a:p>
          <a:endParaRPr lang="en-ZA"/>
        </a:p>
      </dgm:t>
    </dgm:pt>
    <dgm:pt modelId="{35ADA8D6-53B3-45E4-A7D1-0E63EE0FB3CF}" type="pres">
      <dgm:prSet presAssocID="{5AF4A387-B32F-47DC-903A-6BECCD843EDA}" presName="parTrans" presStyleLbl="sibTrans2D1" presStyleIdx="0" presStyleCnt="4" custLinFactNeighborX="-5135" custLinFactNeighborY="-7671"/>
      <dgm:spPr/>
      <dgm:t>
        <a:bodyPr/>
        <a:lstStyle/>
        <a:p>
          <a:endParaRPr lang="en-ZA"/>
        </a:p>
      </dgm:t>
    </dgm:pt>
    <dgm:pt modelId="{1C48A7D8-6E49-4F9A-8946-133E9DC6F3BA}" type="pres">
      <dgm:prSet presAssocID="{5AF4A387-B32F-47DC-903A-6BECCD843EDA}" presName="connectorText" presStyleLbl="sibTrans2D1" presStyleIdx="0" presStyleCnt="4"/>
      <dgm:spPr/>
      <dgm:t>
        <a:bodyPr/>
        <a:lstStyle/>
        <a:p>
          <a:endParaRPr lang="en-ZA"/>
        </a:p>
      </dgm:t>
    </dgm:pt>
    <dgm:pt modelId="{640A4E98-0782-46EB-A1B2-06CE75ACA43A}" type="pres">
      <dgm:prSet presAssocID="{EB8F2B56-7915-4C3F-913C-FE3CECF449C6}" presName="node" presStyleLbl="node1" presStyleIdx="0" presStyleCnt="4" custScaleX="228974" custScaleY="73442" custRadScaleRad="114716" custRadScaleInc="-18313">
        <dgm:presLayoutVars>
          <dgm:bulletEnabled val="1"/>
        </dgm:presLayoutVars>
      </dgm:prSet>
      <dgm:spPr/>
      <dgm:t>
        <a:bodyPr/>
        <a:lstStyle/>
        <a:p>
          <a:endParaRPr lang="en-ZA"/>
        </a:p>
      </dgm:t>
    </dgm:pt>
    <dgm:pt modelId="{FE08F0CC-8479-43BD-9E6A-20C9A2609527}" type="pres">
      <dgm:prSet presAssocID="{59C6CB81-AE04-4288-A1A4-33378DBB9951}" presName="parTrans" presStyleLbl="sibTrans2D1" presStyleIdx="1" presStyleCnt="4"/>
      <dgm:spPr/>
      <dgm:t>
        <a:bodyPr/>
        <a:lstStyle/>
        <a:p>
          <a:endParaRPr lang="en-ZA"/>
        </a:p>
      </dgm:t>
    </dgm:pt>
    <dgm:pt modelId="{66A58279-2BCD-4B05-8C39-94339BC22DF1}" type="pres">
      <dgm:prSet presAssocID="{59C6CB81-AE04-4288-A1A4-33378DBB9951}" presName="connectorText" presStyleLbl="sibTrans2D1" presStyleIdx="1" presStyleCnt="4"/>
      <dgm:spPr/>
      <dgm:t>
        <a:bodyPr/>
        <a:lstStyle/>
        <a:p>
          <a:endParaRPr lang="en-ZA"/>
        </a:p>
      </dgm:t>
    </dgm:pt>
    <dgm:pt modelId="{722B1144-46EB-4900-9036-59B828D454C1}" type="pres">
      <dgm:prSet presAssocID="{957CDADC-5063-425F-9442-3F9F6A47B7FF}" presName="node" presStyleLbl="node1" presStyleIdx="1" presStyleCnt="4" custScaleX="214503" custScaleY="59849" custRadScaleRad="176095" custRadScaleInc="-15651">
        <dgm:presLayoutVars>
          <dgm:bulletEnabled val="1"/>
        </dgm:presLayoutVars>
      </dgm:prSet>
      <dgm:spPr/>
      <dgm:t>
        <a:bodyPr/>
        <a:lstStyle/>
        <a:p>
          <a:endParaRPr lang="en-ZA"/>
        </a:p>
      </dgm:t>
    </dgm:pt>
    <dgm:pt modelId="{BD4BA890-75AE-4E34-A7D3-FCA56C39B6B0}" type="pres">
      <dgm:prSet presAssocID="{BB6F16A5-1742-40DC-860F-9132C0FD6BFA}" presName="parTrans" presStyleLbl="sibTrans2D1" presStyleIdx="2" presStyleCnt="4"/>
      <dgm:spPr/>
      <dgm:t>
        <a:bodyPr/>
        <a:lstStyle/>
        <a:p>
          <a:endParaRPr lang="en-ZA"/>
        </a:p>
      </dgm:t>
    </dgm:pt>
    <dgm:pt modelId="{A4C89AB8-A292-46ED-AC2F-F955C8C8067B}" type="pres">
      <dgm:prSet presAssocID="{BB6F16A5-1742-40DC-860F-9132C0FD6BFA}" presName="connectorText" presStyleLbl="sibTrans2D1" presStyleIdx="2" presStyleCnt="4"/>
      <dgm:spPr/>
      <dgm:t>
        <a:bodyPr/>
        <a:lstStyle/>
        <a:p>
          <a:endParaRPr lang="en-ZA"/>
        </a:p>
      </dgm:t>
    </dgm:pt>
    <dgm:pt modelId="{F80BCC10-124A-4A30-A67A-419C00B4715E}" type="pres">
      <dgm:prSet presAssocID="{F06874F0-17C2-4721-9756-A6372BF5D31A}" presName="node" presStyleLbl="node1" presStyleIdx="2" presStyleCnt="4" custScaleX="255496" custScaleY="69313" custRadScaleRad="103592" custRadScaleInc="-18988">
        <dgm:presLayoutVars>
          <dgm:bulletEnabled val="1"/>
        </dgm:presLayoutVars>
      </dgm:prSet>
      <dgm:spPr/>
      <dgm:t>
        <a:bodyPr/>
        <a:lstStyle/>
        <a:p>
          <a:endParaRPr lang="en-ZA"/>
        </a:p>
      </dgm:t>
    </dgm:pt>
    <dgm:pt modelId="{3150187C-2C41-4E7A-BAC9-5FA8E9F7B66C}" type="pres">
      <dgm:prSet presAssocID="{40F7AB59-AFCE-49F2-A310-E61A7E2E6F68}" presName="parTrans" presStyleLbl="sibTrans2D1" presStyleIdx="3" presStyleCnt="4"/>
      <dgm:spPr/>
      <dgm:t>
        <a:bodyPr/>
        <a:lstStyle/>
        <a:p>
          <a:endParaRPr lang="en-ZA"/>
        </a:p>
      </dgm:t>
    </dgm:pt>
    <dgm:pt modelId="{0E989C6B-6B3C-47E3-89C3-FCBDA50EC74B}" type="pres">
      <dgm:prSet presAssocID="{40F7AB59-AFCE-49F2-A310-E61A7E2E6F68}" presName="connectorText" presStyleLbl="sibTrans2D1" presStyleIdx="3" presStyleCnt="4"/>
      <dgm:spPr/>
      <dgm:t>
        <a:bodyPr/>
        <a:lstStyle/>
        <a:p>
          <a:endParaRPr lang="en-ZA"/>
        </a:p>
      </dgm:t>
    </dgm:pt>
    <dgm:pt modelId="{C75D4228-936A-4E6C-9575-5BFD5A2AD443}" type="pres">
      <dgm:prSet presAssocID="{A801F911-B464-4577-9D99-00222D7083D9}" presName="node" presStyleLbl="node1" presStyleIdx="3" presStyleCnt="4" custScaleX="214727" custScaleY="64627" custRadScaleRad="170497" custRadScaleInc="-977">
        <dgm:presLayoutVars>
          <dgm:bulletEnabled val="1"/>
        </dgm:presLayoutVars>
      </dgm:prSet>
      <dgm:spPr/>
      <dgm:t>
        <a:bodyPr/>
        <a:lstStyle/>
        <a:p>
          <a:endParaRPr lang="en-ZA"/>
        </a:p>
      </dgm:t>
    </dgm:pt>
  </dgm:ptLst>
  <dgm:cxnLst>
    <dgm:cxn modelId="{EB2C431B-DB9F-434A-B8AA-0D6B32F15DF1}" type="presOf" srcId="{BB6F16A5-1742-40DC-860F-9132C0FD6BFA}" destId="{BD4BA890-75AE-4E34-A7D3-FCA56C39B6B0}" srcOrd="0" destOrd="0" presId="urn:microsoft.com/office/officeart/2005/8/layout/radial5"/>
    <dgm:cxn modelId="{F73A0FE6-33F7-4F6A-A341-73D466CA2E81}" srcId="{A848227A-04A2-4181-AF94-7A932435C819}" destId="{F06874F0-17C2-4721-9756-A6372BF5D31A}" srcOrd="2" destOrd="0" parTransId="{BB6F16A5-1742-40DC-860F-9132C0FD6BFA}" sibTransId="{D7FCDE7D-C4C4-48D7-A1D8-F041C88A6873}"/>
    <dgm:cxn modelId="{0042EC0D-5C0E-43E0-8195-85C6046C4CB8}" type="presOf" srcId="{A848227A-04A2-4181-AF94-7A932435C819}" destId="{99112A1E-0AD6-4695-BFF2-640E7206F498}" srcOrd="0" destOrd="0" presId="urn:microsoft.com/office/officeart/2005/8/layout/radial5"/>
    <dgm:cxn modelId="{FFB51A11-5A09-41B3-AEE7-75FA0CE71033}" type="presOf" srcId="{957CDADC-5063-425F-9442-3F9F6A47B7FF}" destId="{722B1144-46EB-4900-9036-59B828D454C1}" srcOrd="0" destOrd="0" presId="urn:microsoft.com/office/officeart/2005/8/layout/radial5"/>
    <dgm:cxn modelId="{CB3800CE-3D06-47FF-A040-379614B3C20F}" srcId="{DDCDE7FF-5647-4E2C-B77B-DED2C601F236}" destId="{AE19F91B-0C13-470B-BF81-2C7686608529}" srcOrd="1" destOrd="0" parTransId="{BDC723F3-3331-4E79-A463-07C3206D5217}" sibTransId="{1B14642B-6DDF-44A7-90DA-D285CA71F827}"/>
    <dgm:cxn modelId="{D757811B-BE68-47FB-9639-1758F6A22EBC}" srcId="{A848227A-04A2-4181-AF94-7A932435C819}" destId="{957CDADC-5063-425F-9442-3F9F6A47B7FF}" srcOrd="1" destOrd="0" parTransId="{59C6CB81-AE04-4288-A1A4-33378DBB9951}" sibTransId="{ACDD729B-98FF-46E0-BC71-912133207099}"/>
    <dgm:cxn modelId="{5ACA03D7-FC39-4EF7-B6F3-0F0FFB701E3F}" srcId="{A848227A-04A2-4181-AF94-7A932435C819}" destId="{EB8F2B56-7915-4C3F-913C-FE3CECF449C6}" srcOrd="0" destOrd="0" parTransId="{5AF4A387-B32F-47DC-903A-6BECCD843EDA}" sibTransId="{E4B23C5F-F289-4D22-9489-7F13C8CF63D2}"/>
    <dgm:cxn modelId="{8C690515-46FC-49B9-9871-DEA9562B6C8C}" type="presOf" srcId="{5AF4A387-B32F-47DC-903A-6BECCD843EDA}" destId="{35ADA8D6-53B3-45E4-A7D1-0E63EE0FB3CF}" srcOrd="0" destOrd="0" presId="urn:microsoft.com/office/officeart/2005/8/layout/radial5"/>
    <dgm:cxn modelId="{B053E3CF-82A6-4BF9-A35E-008D8482A0B0}" type="presOf" srcId="{59C6CB81-AE04-4288-A1A4-33378DBB9951}" destId="{FE08F0CC-8479-43BD-9E6A-20C9A2609527}" srcOrd="0" destOrd="0" presId="urn:microsoft.com/office/officeart/2005/8/layout/radial5"/>
    <dgm:cxn modelId="{9B3BCD6B-D6E4-441C-ACED-EF97D80D89F9}" type="presOf" srcId="{A801F911-B464-4577-9D99-00222D7083D9}" destId="{C75D4228-936A-4E6C-9575-5BFD5A2AD443}" srcOrd="0" destOrd="0" presId="urn:microsoft.com/office/officeart/2005/8/layout/radial5"/>
    <dgm:cxn modelId="{9D95ED57-B2DB-4A93-AE10-F1BE4C4F74A7}" type="presOf" srcId="{BB6F16A5-1742-40DC-860F-9132C0FD6BFA}" destId="{A4C89AB8-A292-46ED-AC2F-F955C8C8067B}" srcOrd="1" destOrd="0" presId="urn:microsoft.com/office/officeart/2005/8/layout/radial5"/>
    <dgm:cxn modelId="{97B880DD-2E18-4FB6-ACF9-D2A6D3E58C75}" srcId="{A848227A-04A2-4181-AF94-7A932435C819}" destId="{A801F911-B464-4577-9D99-00222D7083D9}" srcOrd="3" destOrd="0" parTransId="{40F7AB59-AFCE-49F2-A310-E61A7E2E6F68}" sibTransId="{A69BA461-17E4-4D26-B8D1-62D8729D8FD8}"/>
    <dgm:cxn modelId="{35C8416E-929E-4F7F-ABAB-9A7E43444223}" type="presOf" srcId="{DDCDE7FF-5647-4E2C-B77B-DED2C601F236}" destId="{C001663F-CCB1-4178-A2AD-B0FEE22887FF}" srcOrd="0" destOrd="0" presId="urn:microsoft.com/office/officeart/2005/8/layout/radial5"/>
    <dgm:cxn modelId="{62484687-3C3C-4D42-8B3A-95425A608928}" type="presOf" srcId="{40F7AB59-AFCE-49F2-A310-E61A7E2E6F68}" destId="{0E989C6B-6B3C-47E3-89C3-FCBDA50EC74B}" srcOrd="1" destOrd="0" presId="urn:microsoft.com/office/officeart/2005/8/layout/radial5"/>
    <dgm:cxn modelId="{82E92990-7885-44DC-B031-39B20DCE9FE3}" type="presOf" srcId="{F06874F0-17C2-4721-9756-A6372BF5D31A}" destId="{F80BCC10-124A-4A30-A67A-419C00B4715E}" srcOrd="0" destOrd="0" presId="urn:microsoft.com/office/officeart/2005/8/layout/radial5"/>
    <dgm:cxn modelId="{A350CA66-F75B-4CB8-97CA-67FBEBED5293}" type="presOf" srcId="{EB8F2B56-7915-4C3F-913C-FE3CECF449C6}" destId="{640A4E98-0782-46EB-A1B2-06CE75ACA43A}" srcOrd="0" destOrd="0" presId="urn:microsoft.com/office/officeart/2005/8/layout/radial5"/>
    <dgm:cxn modelId="{EEA52029-EAF1-4538-BF43-335D4D370092}" type="presOf" srcId="{5AF4A387-B32F-47DC-903A-6BECCD843EDA}" destId="{1C48A7D8-6E49-4F9A-8946-133E9DC6F3BA}" srcOrd="1" destOrd="0" presId="urn:microsoft.com/office/officeart/2005/8/layout/radial5"/>
    <dgm:cxn modelId="{7FCC2D20-5C2E-4EC7-803E-1B29FA4C842E}" type="presOf" srcId="{40F7AB59-AFCE-49F2-A310-E61A7E2E6F68}" destId="{3150187C-2C41-4E7A-BAC9-5FA8E9F7B66C}" srcOrd="0" destOrd="0" presId="urn:microsoft.com/office/officeart/2005/8/layout/radial5"/>
    <dgm:cxn modelId="{6304DF7D-CEEE-4397-8B15-F06D9493774D}" type="presOf" srcId="{59C6CB81-AE04-4288-A1A4-33378DBB9951}" destId="{66A58279-2BCD-4B05-8C39-94339BC22DF1}" srcOrd="1" destOrd="0" presId="urn:microsoft.com/office/officeart/2005/8/layout/radial5"/>
    <dgm:cxn modelId="{65F5C183-761F-4734-8D07-0EFB30AC4A4D}" srcId="{DDCDE7FF-5647-4E2C-B77B-DED2C601F236}" destId="{A848227A-04A2-4181-AF94-7A932435C819}" srcOrd="0" destOrd="0" parTransId="{C1B5DB5C-BBCB-4ABD-96F9-F2F508352786}" sibTransId="{F1EBD05B-302A-4FEC-85E0-B275472F36E6}"/>
    <dgm:cxn modelId="{3C32D7F6-04D7-47EA-802D-7CB8CF18C647}" type="presParOf" srcId="{C001663F-CCB1-4178-A2AD-B0FEE22887FF}" destId="{99112A1E-0AD6-4695-BFF2-640E7206F498}" srcOrd="0" destOrd="0" presId="urn:microsoft.com/office/officeart/2005/8/layout/radial5"/>
    <dgm:cxn modelId="{10D4A5A7-60C4-48B0-B39D-CB7F9A96691D}" type="presParOf" srcId="{C001663F-CCB1-4178-A2AD-B0FEE22887FF}" destId="{35ADA8D6-53B3-45E4-A7D1-0E63EE0FB3CF}" srcOrd="1" destOrd="0" presId="urn:microsoft.com/office/officeart/2005/8/layout/radial5"/>
    <dgm:cxn modelId="{273619A8-5617-47BF-A82F-3774624A25A8}" type="presParOf" srcId="{35ADA8D6-53B3-45E4-A7D1-0E63EE0FB3CF}" destId="{1C48A7D8-6E49-4F9A-8946-133E9DC6F3BA}" srcOrd="0" destOrd="0" presId="urn:microsoft.com/office/officeart/2005/8/layout/radial5"/>
    <dgm:cxn modelId="{2035813E-0B4C-4438-9FBA-A63952B8BCBF}" type="presParOf" srcId="{C001663F-CCB1-4178-A2AD-B0FEE22887FF}" destId="{640A4E98-0782-46EB-A1B2-06CE75ACA43A}" srcOrd="2" destOrd="0" presId="urn:microsoft.com/office/officeart/2005/8/layout/radial5"/>
    <dgm:cxn modelId="{14A4719B-35D0-48F1-9905-27B00BC05C86}" type="presParOf" srcId="{C001663F-CCB1-4178-A2AD-B0FEE22887FF}" destId="{FE08F0CC-8479-43BD-9E6A-20C9A2609527}" srcOrd="3" destOrd="0" presId="urn:microsoft.com/office/officeart/2005/8/layout/radial5"/>
    <dgm:cxn modelId="{200B8F72-803E-46E4-A809-60CE4E11E54B}" type="presParOf" srcId="{FE08F0CC-8479-43BD-9E6A-20C9A2609527}" destId="{66A58279-2BCD-4B05-8C39-94339BC22DF1}" srcOrd="0" destOrd="0" presId="urn:microsoft.com/office/officeart/2005/8/layout/radial5"/>
    <dgm:cxn modelId="{3AE312DF-E453-4EF6-B049-866B728E44FA}" type="presParOf" srcId="{C001663F-CCB1-4178-A2AD-B0FEE22887FF}" destId="{722B1144-46EB-4900-9036-59B828D454C1}" srcOrd="4" destOrd="0" presId="urn:microsoft.com/office/officeart/2005/8/layout/radial5"/>
    <dgm:cxn modelId="{4FFE0092-0A59-4B92-A239-2B6711D0B310}" type="presParOf" srcId="{C001663F-CCB1-4178-A2AD-B0FEE22887FF}" destId="{BD4BA890-75AE-4E34-A7D3-FCA56C39B6B0}" srcOrd="5" destOrd="0" presId="urn:microsoft.com/office/officeart/2005/8/layout/radial5"/>
    <dgm:cxn modelId="{59CC4C81-D377-4378-A0E2-C5964E950991}" type="presParOf" srcId="{BD4BA890-75AE-4E34-A7D3-FCA56C39B6B0}" destId="{A4C89AB8-A292-46ED-AC2F-F955C8C8067B}" srcOrd="0" destOrd="0" presId="urn:microsoft.com/office/officeart/2005/8/layout/radial5"/>
    <dgm:cxn modelId="{A110FA49-1F10-456B-89CF-689530E4477F}" type="presParOf" srcId="{C001663F-CCB1-4178-A2AD-B0FEE22887FF}" destId="{F80BCC10-124A-4A30-A67A-419C00B4715E}" srcOrd="6" destOrd="0" presId="urn:microsoft.com/office/officeart/2005/8/layout/radial5"/>
    <dgm:cxn modelId="{1C668FC0-47FE-4CD0-80C3-CACEAE744632}" type="presParOf" srcId="{C001663F-CCB1-4178-A2AD-B0FEE22887FF}" destId="{3150187C-2C41-4E7A-BAC9-5FA8E9F7B66C}" srcOrd="7" destOrd="0" presId="urn:microsoft.com/office/officeart/2005/8/layout/radial5"/>
    <dgm:cxn modelId="{C5568295-E164-45EE-8B9C-D698E55379CB}" type="presParOf" srcId="{3150187C-2C41-4E7A-BAC9-5FA8E9F7B66C}" destId="{0E989C6B-6B3C-47E3-89C3-FCBDA50EC74B}" srcOrd="0" destOrd="0" presId="urn:microsoft.com/office/officeart/2005/8/layout/radial5"/>
    <dgm:cxn modelId="{630DFAD4-4E15-4974-AA28-B0FC5266787C}" type="presParOf" srcId="{C001663F-CCB1-4178-A2AD-B0FEE22887FF}" destId="{C75D4228-936A-4E6C-9575-5BFD5A2AD443}" srcOrd="8" destOrd="0" presId="urn:microsoft.com/office/officeart/2005/8/layout/radial5"/>
  </dgm:cxnLst>
  <dgm:bg>
    <a:solidFill>
      <a:schemeClr val="bg2">
        <a:lumMod val="60000"/>
        <a:lumOff val="40000"/>
      </a:schemeClr>
    </a:solidFill>
    <a:effectLst>
      <a:outerShdw blurRad="50800" dist="38100" dir="2700000" algn="tl" rotWithShape="0">
        <a:prstClr val="black">
          <a:alpha val="40000"/>
        </a:prstClr>
      </a:outerShdw>
    </a:effectLst>
  </dgm:bg>
  <dgm:whole>
    <a:ln>
      <a:solidFill>
        <a:schemeClr val="tx2">
          <a:lumMod val="20000"/>
          <a:lumOff val="8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028FB5-0B60-4C98-82D5-FE25B3048F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9F9671A-37A7-4037-91B3-3AE88CDC5549}">
      <dgm:prSet custT="1"/>
      <dgm:spPr/>
      <dgm:t>
        <a:bodyPr/>
        <a:lstStyle/>
        <a:p>
          <a:pPr rtl="0"/>
          <a:r>
            <a:rPr lang="en-ZA" sz="2400" b="1" i="0" baseline="0" dirty="0" smtClean="0">
              <a:solidFill>
                <a:schemeClr val="tx1"/>
              </a:solidFill>
              <a:latin typeface="+mn-lt"/>
            </a:rPr>
            <a:t>LAND REFORM:</a:t>
          </a:r>
          <a:endParaRPr lang="en-US" sz="2400" dirty="0">
            <a:solidFill>
              <a:schemeClr val="tx1"/>
            </a:solidFill>
            <a:latin typeface="+mn-lt"/>
          </a:endParaRPr>
        </a:p>
      </dgm:t>
    </dgm:pt>
    <dgm:pt modelId="{3A93D396-F3A4-47D3-B436-0232AEAC5ACA}" type="parTrans" cxnId="{48BC196E-D303-4942-B1EB-12855C1464B5}">
      <dgm:prSet/>
      <dgm:spPr/>
      <dgm:t>
        <a:bodyPr/>
        <a:lstStyle/>
        <a:p>
          <a:endParaRPr lang="en-US"/>
        </a:p>
      </dgm:t>
    </dgm:pt>
    <dgm:pt modelId="{5E00E8BF-F794-49C8-96ED-48EC7B725053}" type="sibTrans" cxnId="{48BC196E-D303-4942-B1EB-12855C1464B5}">
      <dgm:prSet/>
      <dgm:spPr/>
      <dgm:t>
        <a:bodyPr/>
        <a:lstStyle/>
        <a:p>
          <a:endParaRPr lang="en-US"/>
        </a:p>
      </dgm:t>
    </dgm:pt>
    <dgm:pt modelId="{13265FA3-B680-49A0-B395-A4379032A56A}" type="pres">
      <dgm:prSet presAssocID="{B9028FB5-0B60-4C98-82D5-FE25B3048FDC}" presName="linear" presStyleCnt="0">
        <dgm:presLayoutVars>
          <dgm:animLvl val="lvl"/>
          <dgm:resizeHandles val="exact"/>
        </dgm:presLayoutVars>
      </dgm:prSet>
      <dgm:spPr/>
      <dgm:t>
        <a:bodyPr/>
        <a:lstStyle/>
        <a:p>
          <a:endParaRPr lang="en-US"/>
        </a:p>
      </dgm:t>
    </dgm:pt>
    <dgm:pt modelId="{3424D60C-45C0-49E7-8BA1-7F36B47CCACC}" type="pres">
      <dgm:prSet presAssocID="{E9F9671A-37A7-4037-91B3-3AE88CDC5549}" presName="parentText" presStyleLbl="node1" presStyleIdx="0" presStyleCnt="1">
        <dgm:presLayoutVars>
          <dgm:chMax val="0"/>
          <dgm:bulletEnabled val="1"/>
        </dgm:presLayoutVars>
      </dgm:prSet>
      <dgm:spPr/>
      <dgm:t>
        <a:bodyPr/>
        <a:lstStyle/>
        <a:p>
          <a:endParaRPr lang="en-US"/>
        </a:p>
      </dgm:t>
    </dgm:pt>
  </dgm:ptLst>
  <dgm:cxnLst>
    <dgm:cxn modelId="{48BC196E-D303-4942-B1EB-12855C1464B5}" srcId="{B9028FB5-0B60-4C98-82D5-FE25B3048FDC}" destId="{E9F9671A-37A7-4037-91B3-3AE88CDC5549}" srcOrd="0" destOrd="0" parTransId="{3A93D396-F3A4-47D3-B436-0232AEAC5ACA}" sibTransId="{5E00E8BF-F794-49C8-96ED-48EC7B725053}"/>
    <dgm:cxn modelId="{9B49EE70-63E5-4F2B-BAF8-0F1FA22D9EAD}" type="presOf" srcId="{B9028FB5-0B60-4C98-82D5-FE25B3048FDC}" destId="{13265FA3-B680-49A0-B395-A4379032A56A}" srcOrd="0" destOrd="0" presId="urn:microsoft.com/office/officeart/2005/8/layout/vList2"/>
    <dgm:cxn modelId="{7650A0C5-A2C4-41E8-BEE1-A74A228BDB0B}" type="presOf" srcId="{E9F9671A-37A7-4037-91B3-3AE88CDC5549}" destId="{3424D60C-45C0-49E7-8BA1-7F36B47CCACC}" srcOrd="0" destOrd="0" presId="urn:microsoft.com/office/officeart/2005/8/layout/vList2"/>
    <dgm:cxn modelId="{78093F94-4A2D-4A7D-8C17-DC7B7CD591EC}" type="presParOf" srcId="{13265FA3-B680-49A0-B395-A4379032A56A}" destId="{3424D60C-45C0-49E7-8BA1-7F36B47CCAC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AD34900-285A-A842-8C9C-204E6BE86EFD}" type="doc">
      <dgm:prSet loTypeId="urn:microsoft.com/office/officeart/2005/8/layout/venn1" loCatId="" qsTypeId="urn:microsoft.com/office/officeart/2005/8/quickstyle/3D2" qsCatId="3D" csTypeId="urn:microsoft.com/office/officeart/2005/8/colors/colorful2" csCatId="colorful" phldr="1"/>
      <dgm:spPr/>
    </dgm:pt>
    <dgm:pt modelId="{82396E99-C11B-1B41-9DF4-E89529EE806E}">
      <dgm:prSet phldrT="[Text]"/>
      <dgm:spPr/>
      <dgm:t>
        <a:bodyPr/>
        <a:lstStyle/>
        <a:p>
          <a:r>
            <a:rPr lang="en-US" dirty="0" smtClean="0"/>
            <a:t>LANDOWNERS</a:t>
          </a:r>
          <a:endParaRPr lang="en-US" dirty="0"/>
        </a:p>
      </dgm:t>
    </dgm:pt>
    <dgm:pt modelId="{2DF17D09-0C8E-F149-84DF-300B6F9435CC}" type="parTrans" cxnId="{A584DA64-C95C-CD4E-B2EC-30B4945CC121}">
      <dgm:prSet/>
      <dgm:spPr/>
      <dgm:t>
        <a:bodyPr/>
        <a:lstStyle/>
        <a:p>
          <a:endParaRPr lang="en-US"/>
        </a:p>
      </dgm:t>
    </dgm:pt>
    <dgm:pt modelId="{C24ED26A-2000-9D45-8E09-E98B8A23956E}" type="sibTrans" cxnId="{A584DA64-C95C-CD4E-B2EC-30B4945CC121}">
      <dgm:prSet/>
      <dgm:spPr/>
      <dgm:t>
        <a:bodyPr/>
        <a:lstStyle/>
        <a:p>
          <a:endParaRPr lang="en-US"/>
        </a:p>
      </dgm:t>
    </dgm:pt>
    <dgm:pt modelId="{3991FC66-F613-604A-A7E6-4ED6933762D4}">
      <dgm:prSet phldrT="[Text]"/>
      <dgm:spPr/>
      <dgm:t>
        <a:bodyPr/>
        <a:lstStyle/>
        <a:p>
          <a:r>
            <a:rPr lang="en-US" dirty="0" smtClean="0"/>
            <a:t>BUSINESS OWNERS</a:t>
          </a:r>
          <a:endParaRPr lang="en-US" dirty="0"/>
        </a:p>
      </dgm:t>
    </dgm:pt>
    <dgm:pt modelId="{EA46109E-3A19-C344-B5D2-313D349A6213}" type="parTrans" cxnId="{47269F41-374C-2443-9F5A-DBF03115AF1E}">
      <dgm:prSet/>
      <dgm:spPr/>
      <dgm:t>
        <a:bodyPr/>
        <a:lstStyle/>
        <a:p>
          <a:endParaRPr lang="en-US"/>
        </a:p>
      </dgm:t>
    </dgm:pt>
    <dgm:pt modelId="{70DC8398-5DD9-AF45-AB29-7EC2328DFA7C}" type="sibTrans" cxnId="{47269F41-374C-2443-9F5A-DBF03115AF1E}">
      <dgm:prSet/>
      <dgm:spPr/>
      <dgm:t>
        <a:bodyPr/>
        <a:lstStyle/>
        <a:p>
          <a:endParaRPr lang="en-US"/>
        </a:p>
      </dgm:t>
    </dgm:pt>
    <dgm:pt modelId="{7B33EB1F-4AED-5348-90F5-A4619DF4F738}" type="pres">
      <dgm:prSet presAssocID="{6AD34900-285A-A842-8C9C-204E6BE86EFD}" presName="compositeShape" presStyleCnt="0">
        <dgm:presLayoutVars>
          <dgm:chMax val="7"/>
          <dgm:dir/>
          <dgm:resizeHandles val="exact"/>
        </dgm:presLayoutVars>
      </dgm:prSet>
      <dgm:spPr/>
    </dgm:pt>
    <dgm:pt modelId="{C45320F8-04E0-CB48-89CA-5BCA3A039CF8}" type="pres">
      <dgm:prSet presAssocID="{82396E99-C11B-1B41-9DF4-E89529EE806E}" presName="circ1" presStyleLbl="vennNode1" presStyleIdx="0" presStyleCnt="2"/>
      <dgm:spPr/>
      <dgm:t>
        <a:bodyPr/>
        <a:lstStyle/>
        <a:p>
          <a:endParaRPr lang="en-US"/>
        </a:p>
      </dgm:t>
    </dgm:pt>
    <dgm:pt modelId="{98991D59-A286-0541-9D13-6B0B433EADA5}" type="pres">
      <dgm:prSet presAssocID="{82396E99-C11B-1B41-9DF4-E89529EE806E}" presName="circ1Tx" presStyleLbl="revTx" presStyleIdx="0" presStyleCnt="0">
        <dgm:presLayoutVars>
          <dgm:chMax val="0"/>
          <dgm:chPref val="0"/>
          <dgm:bulletEnabled val="1"/>
        </dgm:presLayoutVars>
      </dgm:prSet>
      <dgm:spPr/>
      <dgm:t>
        <a:bodyPr/>
        <a:lstStyle/>
        <a:p>
          <a:endParaRPr lang="en-US"/>
        </a:p>
      </dgm:t>
    </dgm:pt>
    <dgm:pt modelId="{D82388E3-5F69-9745-87FE-34D9B1F1DA41}" type="pres">
      <dgm:prSet presAssocID="{3991FC66-F613-604A-A7E6-4ED6933762D4}" presName="circ2" presStyleLbl="vennNode1" presStyleIdx="1" presStyleCnt="2"/>
      <dgm:spPr/>
      <dgm:t>
        <a:bodyPr/>
        <a:lstStyle/>
        <a:p>
          <a:endParaRPr lang="en-US"/>
        </a:p>
      </dgm:t>
    </dgm:pt>
    <dgm:pt modelId="{47F29CE9-233A-0E4A-8B0E-EC6F94BA5E54}" type="pres">
      <dgm:prSet presAssocID="{3991FC66-F613-604A-A7E6-4ED6933762D4}" presName="circ2Tx" presStyleLbl="revTx" presStyleIdx="0" presStyleCnt="0">
        <dgm:presLayoutVars>
          <dgm:chMax val="0"/>
          <dgm:chPref val="0"/>
          <dgm:bulletEnabled val="1"/>
        </dgm:presLayoutVars>
      </dgm:prSet>
      <dgm:spPr/>
      <dgm:t>
        <a:bodyPr/>
        <a:lstStyle/>
        <a:p>
          <a:endParaRPr lang="en-US"/>
        </a:p>
      </dgm:t>
    </dgm:pt>
  </dgm:ptLst>
  <dgm:cxnLst>
    <dgm:cxn modelId="{013FB653-BBDE-49F9-B8CD-E32FDF7B0429}" type="presOf" srcId="{3991FC66-F613-604A-A7E6-4ED6933762D4}" destId="{D82388E3-5F69-9745-87FE-34D9B1F1DA41}" srcOrd="0" destOrd="0" presId="urn:microsoft.com/office/officeart/2005/8/layout/venn1"/>
    <dgm:cxn modelId="{8842F70B-BD01-4889-949F-373E52574E20}" type="presOf" srcId="{3991FC66-F613-604A-A7E6-4ED6933762D4}" destId="{47F29CE9-233A-0E4A-8B0E-EC6F94BA5E54}" srcOrd="1" destOrd="0" presId="urn:microsoft.com/office/officeart/2005/8/layout/venn1"/>
    <dgm:cxn modelId="{C3FE0D01-D924-4321-B81F-812E811D9FA6}" type="presOf" srcId="{6AD34900-285A-A842-8C9C-204E6BE86EFD}" destId="{7B33EB1F-4AED-5348-90F5-A4619DF4F738}" srcOrd="0" destOrd="0" presId="urn:microsoft.com/office/officeart/2005/8/layout/venn1"/>
    <dgm:cxn modelId="{A584DA64-C95C-CD4E-B2EC-30B4945CC121}" srcId="{6AD34900-285A-A842-8C9C-204E6BE86EFD}" destId="{82396E99-C11B-1B41-9DF4-E89529EE806E}" srcOrd="0" destOrd="0" parTransId="{2DF17D09-0C8E-F149-84DF-300B6F9435CC}" sibTransId="{C24ED26A-2000-9D45-8E09-E98B8A23956E}"/>
    <dgm:cxn modelId="{47269F41-374C-2443-9F5A-DBF03115AF1E}" srcId="{6AD34900-285A-A842-8C9C-204E6BE86EFD}" destId="{3991FC66-F613-604A-A7E6-4ED6933762D4}" srcOrd="1" destOrd="0" parTransId="{EA46109E-3A19-C344-B5D2-313D349A6213}" sibTransId="{70DC8398-5DD9-AF45-AB29-7EC2328DFA7C}"/>
    <dgm:cxn modelId="{4B4000A2-4F4D-4B49-882F-AC1552C83F7B}" type="presOf" srcId="{82396E99-C11B-1B41-9DF4-E89529EE806E}" destId="{98991D59-A286-0541-9D13-6B0B433EADA5}" srcOrd="1" destOrd="0" presId="urn:microsoft.com/office/officeart/2005/8/layout/venn1"/>
    <dgm:cxn modelId="{13C70CA2-BD21-416B-9312-C364FA609D40}" type="presOf" srcId="{82396E99-C11B-1B41-9DF4-E89529EE806E}" destId="{C45320F8-04E0-CB48-89CA-5BCA3A039CF8}" srcOrd="0" destOrd="0" presId="urn:microsoft.com/office/officeart/2005/8/layout/venn1"/>
    <dgm:cxn modelId="{B7D67C58-B09A-4066-A5E6-3002BFF9B8D8}" type="presParOf" srcId="{7B33EB1F-4AED-5348-90F5-A4619DF4F738}" destId="{C45320F8-04E0-CB48-89CA-5BCA3A039CF8}" srcOrd="0" destOrd="0" presId="urn:microsoft.com/office/officeart/2005/8/layout/venn1"/>
    <dgm:cxn modelId="{DA5EAA60-7DDD-4F28-A9A4-011182734F47}" type="presParOf" srcId="{7B33EB1F-4AED-5348-90F5-A4619DF4F738}" destId="{98991D59-A286-0541-9D13-6B0B433EADA5}" srcOrd="1" destOrd="0" presId="urn:microsoft.com/office/officeart/2005/8/layout/venn1"/>
    <dgm:cxn modelId="{FC1BE043-FDC3-4FCE-988B-E64578F2D835}" type="presParOf" srcId="{7B33EB1F-4AED-5348-90F5-A4619DF4F738}" destId="{D82388E3-5F69-9745-87FE-34D9B1F1DA41}" srcOrd="2" destOrd="0" presId="urn:microsoft.com/office/officeart/2005/8/layout/venn1"/>
    <dgm:cxn modelId="{120B2B4D-C066-472F-AE47-AABFA98DEE91}" type="presParOf" srcId="{7B33EB1F-4AED-5348-90F5-A4619DF4F738}" destId="{47F29CE9-233A-0E4A-8B0E-EC6F94BA5E54}"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B6C96-8075-42EE-AE81-FEBE563FF89D}">
      <dsp:nvSpPr>
        <dsp:cNvPr id="0" name=""/>
        <dsp:cNvSpPr/>
      </dsp:nvSpPr>
      <dsp:spPr>
        <a:xfrm>
          <a:off x="0" y="11"/>
          <a:ext cx="9043988" cy="3137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ZA" sz="2400" b="1" kern="1200" dirty="0" smtClean="0">
              <a:solidFill>
                <a:schemeClr val="tx1"/>
              </a:solidFill>
              <a:latin typeface="+mn-lt"/>
            </a:rPr>
            <a:t>PREAMBLE: LAND REFORM MANDATE</a:t>
          </a:r>
          <a:endParaRPr lang="en-US" sz="2400" kern="1200" dirty="0">
            <a:solidFill>
              <a:schemeClr val="tx1"/>
            </a:solidFill>
            <a:latin typeface="+mn-lt"/>
          </a:endParaRPr>
        </a:p>
      </dsp:txBody>
      <dsp:txXfrm>
        <a:off x="15314" y="15325"/>
        <a:ext cx="9013360" cy="283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1C6D5-EDDB-45E0-9AA7-1C5955D8C464}">
      <dsp:nvSpPr>
        <dsp:cNvPr id="0" name=""/>
        <dsp:cNvSpPr/>
      </dsp:nvSpPr>
      <dsp:spPr>
        <a:xfrm>
          <a:off x="0" y="492"/>
          <a:ext cx="8640960" cy="5035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i="0" kern="1200" baseline="0" dirty="0" smtClean="0">
              <a:solidFill>
                <a:schemeClr val="tx1"/>
              </a:solidFill>
            </a:rPr>
            <a:t>THE PRINCIPLES AND STRATEGIC THRUST OF THE 2011 GREEN PAPER  ON LAND REFORM</a:t>
          </a:r>
          <a:endParaRPr lang="en-US" sz="1800" b="1" kern="1200" dirty="0">
            <a:solidFill>
              <a:schemeClr val="tx1"/>
            </a:solidFill>
          </a:endParaRPr>
        </a:p>
      </dsp:txBody>
      <dsp:txXfrm>
        <a:off x="24582" y="25074"/>
        <a:ext cx="8591796" cy="4543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AACFC-C135-4C3A-95BE-4D5241BEDB33}">
      <dsp:nvSpPr>
        <dsp:cNvPr id="0" name=""/>
        <dsp:cNvSpPr/>
      </dsp:nvSpPr>
      <dsp:spPr>
        <a:xfrm>
          <a:off x="5010128" y="929141"/>
          <a:ext cx="1354640" cy="235102"/>
        </a:xfrm>
        <a:custGeom>
          <a:avLst/>
          <a:gdLst/>
          <a:ahLst/>
          <a:cxnLst/>
          <a:rect l="0" t="0" r="0" b="0"/>
          <a:pathLst>
            <a:path>
              <a:moveTo>
                <a:pt x="0" y="0"/>
              </a:moveTo>
              <a:lnTo>
                <a:pt x="0" y="117551"/>
              </a:lnTo>
              <a:lnTo>
                <a:pt x="1354640" y="117551"/>
              </a:lnTo>
              <a:lnTo>
                <a:pt x="1354640" y="2351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DB28A5-7A72-4F06-AA31-F162A892B11A}">
      <dsp:nvSpPr>
        <dsp:cNvPr id="0" name=""/>
        <dsp:cNvSpPr/>
      </dsp:nvSpPr>
      <dsp:spPr>
        <a:xfrm>
          <a:off x="4964408" y="929141"/>
          <a:ext cx="91440" cy="235102"/>
        </a:xfrm>
        <a:custGeom>
          <a:avLst/>
          <a:gdLst/>
          <a:ahLst/>
          <a:cxnLst/>
          <a:rect l="0" t="0" r="0" b="0"/>
          <a:pathLst>
            <a:path>
              <a:moveTo>
                <a:pt x="45720" y="0"/>
              </a:moveTo>
              <a:lnTo>
                <a:pt x="45720" y="2351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49276A-4965-40B9-A081-C86DB92116A8}">
      <dsp:nvSpPr>
        <dsp:cNvPr id="0" name=""/>
        <dsp:cNvSpPr/>
      </dsp:nvSpPr>
      <dsp:spPr>
        <a:xfrm>
          <a:off x="3655487" y="929141"/>
          <a:ext cx="1354640" cy="235102"/>
        </a:xfrm>
        <a:custGeom>
          <a:avLst/>
          <a:gdLst/>
          <a:ahLst/>
          <a:cxnLst/>
          <a:rect l="0" t="0" r="0" b="0"/>
          <a:pathLst>
            <a:path>
              <a:moveTo>
                <a:pt x="1354640" y="0"/>
              </a:moveTo>
              <a:lnTo>
                <a:pt x="1354640" y="117551"/>
              </a:lnTo>
              <a:lnTo>
                <a:pt x="0" y="117551"/>
              </a:lnTo>
              <a:lnTo>
                <a:pt x="0" y="2351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6B8A1E-C421-40EE-B50B-8C3D64E48B53}">
      <dsp:nvSpPr>
        <dsp:cNvPr id="0" name=""/>
        <dsp:cNvSpPr/>
      </dsp:nvSpPr>
      <dsp:spPr>
        <a:xfrm>
          <a:off x="1431239" y="1701079"/>
          <a:ext cx="869606" cy="235102"/>
        </a:xfrm>
        <a:custGeom>
          <a:avLst/>
          <a:gdLst/>
          <a:ahLst/>
          <a:cxnLst/>
          <a:rect l="0" t="0" r="0" b="0"/>
          <a:pathLst>
            <a:path>
              <a:moveTo>
                <a:pt x="0" y="0"/>
              </a:moveTo>
              <a:lnTo>
                <a:pt x="0" y="117551"/>
              </a:lnTo>
              <a:lnTo>
                <a:pt x="869606" y="117551"/>
              </a:lnTo>
              <a:lnTo>
                <a:pt x="869606" y="2351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0CDB5A-AE20-4DE5-B6A2-9CA78A09B4CA}">
      <dsp:nvSpPr>
        <dsp:cNvPr id="0" name=""/>
        <dsp:cNvSpPr/>
      </dsp:nvSpPr>
      <dsp:spPr>
        <a:xfrm>
          <a:off x="753919" y="1701079"/>
          <a:ext cx="677320" cy="235102"/>
        </a:xfrm>
        <a:custGeom>
          <a:avLst/>
          <a:gdLst/>
          <a:ahLst/>
          <a:cxnLst/>
          <a:rect l="0" t="0" r="0" b="0"/>
          <a:pathLst>
            <a:path>
              <a:moveTo>
                <a:pt x="677320" y="0"/>
              </a:moveTo>
              <a:lnTo>
                <a:pt x="677320" y="117551"/>
              </a:lnTo>
              <a:lnTo>
                <a:pt x="0" y="117551"/>
              </a:lnTo>
              <a:lnTo>
                <a:pt x="0" y="2351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1A881E-55A9-4E2D-AEA8-F4A83FD408A8}">
      <dsp:nvSpPr>
        <dsp:cNvPr id="0" name=""/>
        <dsp:cNvSpPr/>
      </dsp:nvSpPr>
      <dsp:spPr>
        <a:xfrm>
          <a:off x="361179" y="4073"/>
          <a:ext cx="2140119" cy="1697006"/>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0">
            <a:lnSpc>
              <a:spcPct val="90000"/>
            </a:lnSpc>
            <a:spcBef>
              <a:spcPct val="0"/>
            </a:spcBef>
            <a:spcAft>
              <a:spcPct val="35000"/>
            </a:spcAft>
          </a:pPr>
          <a:r>
            <a:rPr lang="en-US" sz="900" kern="1200" baseline="0" dirty="0" smtClean="0">
              <a:solidFill>
                <a:schemeClr val="tx1"/>
              </a:solidFill>
            </a:rPr>
            <a:t>The strategic thrust of the 2011 Green Paper on Land Reform is that land reform should be pursued with minimal disruption to food production and based on the Agrarian Transformation Strategy/ Rural Economy Transformation Model. The Department defines land reform inclusively of the following four functions or pillars: restitution of land rights; redistribution of land; land tenure reform; and land development. The Department further defines the strategic objectives of land reform as two-fold:</a:t>
          </a:r>
          <a:endParaRPr lang="en-US" sz="900" kern="1200" dirty="0">
            <a:solidFill>
              <a:schemeClr val="tx1"/>
            </a:solidFill>
          </a:endParaRPr>
        </a:p>
      </dsp:txBody>
      <dsp:txXfrm>
        <a:off x="361179" y="4073"/>
        <a:ext cx="2140119" cy="1697006"/>
      </dsp:txXfrm>
    </dsp:sp>
    <dsp:sp modelId="{4782B2D8-386A-447B-A8C5-C17ABBE7BF08}">
      <dsp:nvSpPr>
        <dsp:cNvPr id="0" name=""/>
        <dsp:cNvSpPr/>
      </dsp:nvSpPr>
      <dsp:spPr>
        <a:xfrm>
          <a:off x="1863" y="1936182"/>
          <a:ext cx="1504110" cy="1930340"/>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0">
            <a:lnSpc>
              <a:spcPct val="90000"/>
            </a:lnSpc>
            <a:spcBef>
              <a:spcPct val="0"/>
            </a:spcBef>
            <a:spcAft>
              <a:spcPct val="35000"/>
            </a:spcAft>
          </a:pPr>
          <a:r>
            <a:rPr lang="en-US" sz="900" b="1" kern="1200" baseline="0" dirty="0" smtClean="0">
              <a:solidFill>
                <a:schemeClr val="tx1"/>
              </a:solidFill>
            </a:rPr>
            <a:t>that all land reform farms are 100% productive</a:t>
          </a:r>
          <a:r>
            <a:rPr lang="en-US" sz="900" b="1" kern="1200" baseline="0" dirty="0" smtClean="0"/>
            <a:t>,</a:t>
          </a:r>
          <a:endParaRPr lang="en-US" sz="900" kern="1200" dirty="0"/>
        </a:p>
      </dsp:txBody>
      <dsp:txXfrm>
        <a:off x="1863" y="1936182"/>
        <a:ext cx="1504110" cy="1930340"/>
      </dsp:txXfrm>
    </dsp:sp>
    <dsp:sp modelId="{0E96C58A-BB5D-4058-AB00-6617B44D89C7}">
      <dsp:nvSpPr>
        <dsp:cNvPr id="0" name=""/>
        <dsp:cNvSpPr/>
      </dsp:nvSpPr>
      <dsp:spPr>
        <a:xfrm>
          <a:off x="1741077" y="1936182"/>
          <a:ext cx="1119537" cy="1811899"/>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0">
            <a:lnSpc>
              <a:spcPct val="90000"/>
            </a:lnSpc>
            <a:spcBef>
              <a:spcPct val="0"/>
            </a:spcBef>
            <a:spcAft>
              <a:spcPct val="35000"/>
            </a:spcAft>
          </a:pPr>
          <a:r>
            <a:rPr lang="en-US" sz="900" b="1" kern="1200" baseline="0" dirty="0" smtClean="0">
              <a:solidFill>
                <a:schemeClr val="tx1"/>
              </a:solidFill>
            </a:rPr>
            <a:t>rekindling the class of black commercial farmers which was deliberately and systematically destroyed by the 1913 Natives Land Act, as reinforced by subsequent pieces of legislation enacted by successive Colonial and Apartheid </a:t>
          </a:r>
          <a:r>
            <a:rPr lang="en-US" sz="1000" b="1" kern="1200" baseline="0" dirty="0" smtClean="0">
              <a:solidFill>
                <a:schemeClr val="tx1"/>
              </a:solidFill>
            </a:rPr>
            <a:t>regimes.</a:t>
          </a:r>
          <a:endParaRPr lang="en-US" sz="1000" kern="1200" dirty="0">
            <a:solidFill>
              <a:schemeClr val="tx1"/>
            </a:solidFill>
          </a:endParaRPr>
        </a:p>
      </dsp:txBody>
      <dsp:txXfrm>
        <a:off x="1741077" y="1936182"/>
        <a:ext cx="1119537" cy="1811899"/>
      </dsp:txXfrm>
    </dsp:sp>
    <dsp:sp modelId="{436C8C44-508D-4A87-A555-CD5234D86189}">
      <dsp:nvSpPr>
        <dsp:cNvPr id="0" name=""/>
        <dsp:cNvSpPr/>
      </dsp:nvSpPr>
      <dsp:spPr>
        <a:xfrm>
          <a:off x="4450359" y="4073"/>
          <a:ext cx="1119537" cy="925068"/>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0">
            <a:lnSpc>
              <a:spcPct val="90000"/>
            </a:lnSpc>
            <a:spcBef>
              <a:spcPct val="0"/>
            </a:spcBef>
            <a:spcAft>
              <a:spcPct val="35000"/>
            </a:spcAft>
          </a:pPr>
          <a:r>
            <a:rPr lang="en-US" sz="900" kern="1200" baseline="0" dirty="0" smtClean="0">
              <a:solidFill>
                <a:schemeClr val="tx1"/>
              </a:solidFill>
            </a:rPr>
            <a:t>The principles underlying land reform, as set out in the 2011 Green Paper are to:</a:t>
          </a:r>
          <a:endParaRPr lang="en-US" sz="900" kern="1200" dirty="0">
            <a:solidFill>
              <a:schemeClr val="tx1"/>
            </a:solidFill>
          </a:endParaRPr>
        </a:p>
      </dsp:txBody>
      <dsp:txXfrm>
        <a:off x="4450359" y="4073"/>
        <a:ext cx="1119537" cy="925068"/>
      </dsp:txXfrm>
    </dsp:sp>
    <dsp:sp modelId="{B79D392A-B39B-4608-9ED0-AB4C79DA77BE}">
      <dsp:nvSpPr>
        <dsp:cNvPr id="0" name=""/>
        <dsp:cNvSpPr/>
      </dsp:nvSpPr>
      <dsp:spPr>
        <a:xfrm>
          <a:off x="3095718" y="1164244"/>
          <a:ext cx="1119537" cy="820671"/>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0">
            <a:lnSpc>
              <a:spcPct val="90000"/>
            </a:lnSpc>
            <a:spcBef>
              <a:spcPct val="0"/>
            </a:spcBef>
            <a:spcAft>
              <a:spcPct val="35000"/>
            </a:spcAft>
          </a:pPr>
          <a:r>
            <a:rPr lang="en-US" sz="900" b="1" kern="1200" baseline="0" dirty="0" smtClean="0">
              <a:solidFill>
                <a:schemeClr val="tx1"/>
              </a:solidFill>
            </a:rPr>
            <a:t>De-</a:t>
          </a:r>
          <a:r>
            <a:rPr lang="en-US" sz="900" b="1" kern="1200" baseline="0" dirty="0" err="1" smtClean="0">
              <a:solidFill>
                <a:schemeClr val="tx1"/>
              </a:solidFill>
            </a:rPr>
            <a:t>racialise</a:t>
          </a:r>
          <a:r>
            <a:rPr lang="en-US" sz="900" b="1" kern="1200" baseline="0" dirty="0" smtClean="0">
              <a:solidFill>
                <a:schemeClr val="tx1"/>
              </a:solidFill>
            </a:rPr>
            <a:t> the rural economy; </a:t>
          </a:r>
          <a:endParaRPr lang="en-US" sz="900" kern="1200" dirty="0">
            <a:solidFill>
              <a:schemeClr val="tx1"/>
            </a:solidFill>
          </a:endParaRPr>
        </a:p>
      </dsp:txBody>
      <dsp:txXfrm>
        <a:off x="3095718" y="1164244"/>
        <a:ext cx="1119537" cy="820671"/>
      </dsp:txXfrm>
    </dsp:sp>
    <dsp:sp modelId="{BC739B44-9568-45A4-93E3-6979173AB03C}">
      <dsp:nvSpPr>
        <dsp:cNvPr id="0" name=""/>
        <dsp:cNvSpPr/>
      </dsp:nvSpPr>
      <dsp:spPr>
        <a:xfrm>
          <a:off x="4450359" y="1164244"/>
          <a:ext cx="1119537" cy="847456"/>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rtl="0">
            <a:lnSpc>
              <a:spcPct val="90000"/>
            </a:lnSpc>
            <a:spcBef>
              <a:spcPct val="0"/>
            </a:spcBef>
            <a:spcAft>
              <a:spcPct val="35000"/>
            </a:spcAft>
          </a:pPr>
          <a:r>
            <a:rPr lang="en-US" sz="800" b="1" kern="1200" baseline="0" dirty="0" smtClean="0">
              <a:solidFill>
                <a:schemeClr val="tx1"/>
              </a:solidFill>
            </a:rPr>
            <a:t>promote democratic and equitable land allocation; and enhance production discipline in order to promote social cohesion,</a:t>
          </a:r>
          <a:endParaRPr lang="en-US" sz="800" kern="1200" dirty="0">
            <a:solidFill>
              <a:schemeClr val="tx1"/>
            </a:solidFill>
          </a:endParaRPr>
        </a:p>
      </dsp:txBody>
      <dsp:txXfrm>
        <a:off x="4450359" y="1164244"/>
        <a:ext cx="1119537" cy="847456"/>
      </dsp:txXfrm>
    </dsp:sp>
    <dsp:sp modelId="{8F77DEED-B238-452B-887A-3E29219012B3}">
      <dsp:nvSpPr>
        <dsp:cNvPr id="0" name=""/>
        <dsp:cNvSpPr/>
      </dsp:nvSpPr>
      <dsp:spPr>
        <a:xfrm>
          <a:off x="5805000" y="1164244"/>
          <a:ext cx="1119537" cy="958302"/>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0">
            <a:lnSpc>
              <a:spcPct val="90000"/>
            </a:lnSpc>
            <a:spcBef>
              <a:spcPct val="0"/>
            </a:spcBef>
            <a:spcAft>
              <a:spcPct val="35000"/>
            </a:spcAft>
          </a:pPr>
          <a:r>
            <a:rPr lang="en-US" sz="900" b="1" kern="1200" baseline="0" dirty="0" smtClean="0">
              <a:solidFill>
                <a:schemeClr val="tx1"/>
              </a:solidFill>
            </a:rPr>
            <a:t>food security (food sovereignty) and sustainable and shared economic growth through development in rural South Africa. </a:t>
          </a:r>
          <a:endParaRPr lang="en-US" sz="900" kern="1200" dirty="0">
            <a:solidFill>
              <a:schemeClr val="tx1"/>
            </a:solidFill>
          </a:endParaRPr>
        </a:p>
      </dsp:txBody>
      <dsp:txXfrm>
        <a:off x="5805000" y="1164244"/>
        <a:ext cx="1119537" cy="958302"/>
      </dsp:txXfrm>
    </dsp:sp>
    <dsp:sp modelId="{A23B077E-F076-4277-A8FB-866A9350D515}">
      <dsp:nvSpPr>
        <dsp:cNvPr id="0" name=""/>
        <dsp:cNvSpPr/>
      </dsp:nvSpPr>
      <dsp:spPr>
        <a:xfrm>
          <a:off x="7142501" y="0"/>
          <a:ext cx="1119537" cy="1448273"/>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0">
            <a:lnSpc>
              <a:spcPct val="90000"/>
            </a:lnSpc>
            <a:spcBef>
              <a:spcPct val="0"/>
            </a:spcBef>
            <a:spcAft>
              <a:spcPct val="35000"/>
            </a:spcAft>
          </a:pPr>
          <a:r>
            <a:rPr lang="en-US" sz="900" kern="1200" baseline="0" dirty="0" smtClean="0">
              <a:solidFill>
                <a:schemeClr val="tx1"/>
              </a:solidFill>
            </a:rPr>
            <a:t>The establishment of DLRCs in each of South Africa’s 44 districts form an important part of the legislative and institutional overhaul of the current land reform programme proposed by the 2011 Green Paper. </a:t>
          </a:r>
          <a:endParaRPr lang="en-US" sz="900" kern="1200" dirty="0">
            <a:solidFill>
              <a:schemeClr val="tx1"/>
            </a:solidFill>
          </a:endParaRPr>
        </a:p>
      </dsp:txBody>
      <dsp:txXfrm>
        <a:off x="7142501" y="0"/>
        <a:ext cx="1119537" cy="14482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2867B-AC1B-4E05-A41F-E990729E7FBC}">
      <dsp:nvSpPr>
        <dsp:cNvPr id="0" name=""/>
        <dsp:cNvSpPr/>
      </dsp:nvSpPr>
      <dsp:spPr>
        <a:xfrm>
          <a:off x="0" y="0"/>
          <a:ext cx="8910637" cy="3235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i="0" kern="1200" baseline="0" dirty="0" smtClean="0">
              <a:solidFill>
                <a:schemeClr val="tx1"/>
              </a:solidFill>
              <a:latin typeface="Arial" pitchFamily="34" charset="0"/>
              <a:cs typeface="Arial" pitchFamily="34" charset="0"/>
            </a:rPr>
            <a:t>NATIONAL DEVELOPMENT PLAN – CHAPTER 6</a:t>
          </a:r>
          <a:endParaRPr lang="en-US" sz="2400" kern="1200" dirty="0">
            <a:solidFill>
              <a:schemeClr val="tx1"/>
            </a:solidFill>
            <a:latin typeface="Arial" pitchFamily="34" charset="0"/>
            <a:cs typeface="Arial" pitchFamily="34" charset="0"/>
          </a:endParaRPr>
        </a:p>
      </dsp:txBody>
      <dsp:txXfrm>
        <a:off x="15796" y="15796"/>
        <a:ext cx="8879045" cy="2919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12A1E-0AD6-4695-BFF2-640E7206F498}">
      <dsp:nvSpPr>
        <dsp:cNvPr id="0" name=""/>
        <dsp:cNvSpPr/>
      </dsp:nvSpPr>
      <dsp:spPr>
        <a:xfrm>
          <a:off x="3555873" y="1476706"/>
          <a:ext cx="1242368" cy="1100928"/>
        </a:xfrm>
        <a:prstGeom prst="ellipse">
          <a:avLst/>
        </a:prstGeom>
        <a:solidFill>
          <a:srgbClr val="92D05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sp3d extrusionH="28000" prstMaterial="matte"/>
        </a:bodyPr>
        <a:lstStyle/>
        <a:p>
          <a:pPr lvl="0" algn="ctr" defTabSz="711200">
            <a:lnSpc>
              <a:spcPct val="90000"/>
            </a:lnSpc>
            <a:spcBef>
              <a:spcPct val="0"/>
            </a:spcBef>
            <a:spcAft>
              <a:spcPct val="35000"/>
            </a:spcAft>
          </a:pPr>
          <a:r>
            <a:rPr lang="en-ZA" sz="1600" b="1" kern="1200" dirty="0" smtClean="0"/>
            <a:t>Land Reform</a:t>
          </a:r>
          <a:endParaRPr lang="en-ZA" sz="1600" b="1" kern="1200" dirty="0"/>
        </a:p>
      </dsp:txBody>
      <dsp:txXfrm>
        <a:off x="3737814" y="1637933"/>
        <a:ext cx="878486" cy="778474"/>
      </dsp:txXfrm>
    </dsp:sp>
    <dsp:sp modelId="{35ADA8D6-53B3-45E4-A7D1-0E63EE0FB3CF}">
      <dsp:nvSpPr>
        <dsp:cNvPr id="0" name=""/>
        <dsp:cNvSpPr/>
      </dsp:nvSpPr>
      <dsp:spPr>
        <a:xfrm rot="15691639">
          <a:off x="3837249" y="932514"/>
          <a:ext cx="376745" cy="360546"/>
        </a:xfrm>
        <a:prstGeom prst="rightArrow">
          <a:avLst>
            <a:gd name="adj1" fmla="val 60000"/>
            <a:gd name="adj2" fmla="val 50000"/>
          </a:avLst>
        </a:prstGeom>
        <a:solidFill>
          <a:schemeClr val="accent4">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ZA" sz="1600" kern="1200"/>
        </a:p>
      </dsp:txBody>
      <dsp:txXfrm rot="10800000">
        <a:off x="3899299" y="1058115"/>
        <a:ext cx="268581" cy="216328"/>
      </dsp:txXfrm>
    </dsp:sp>
    <dsp:sp modelId="{640A4E98-0782-46EB-A1B2-06CE75ACA43A}">
      <dsp:nvSpPr>
        <dsp:cNvPr id="0" name=""/>
        <dsp:cNvSpPr/>
      </dsp:nvSpPr>
      <dsp:spPr>
        <a:xfrm>
          <a:off x="2719034" y="0"/>
          <a:ext cx="2428109" cy="778801"/>
        </a:xfrm>
        <a:prstGeom prst="ellipse">
          <a:avLst/>
        </a:prstGeom>
        <a:solidFill>
          <a:schemeClr val="bg1">
            <a:lumMod val="20000"/>
            <a:lumOff val="8000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sp3d extrusionH="28000" prstMaterial="matte"/>
        </a:bodyPr>
        <a:lstStyle/>
        <a:p>
          <a:pPr lvl="0" algn="ctr" defTabSz="889000">
            <a:lnSpc>
              <a:spcPct val="90000"/>
            </a:lnSpc>
            <a:spcBef>
              <a:spcPct val="0"/>
            </a:spcBef>
            <a:spcAft>
              <a:spcPct val="35000"/>
            </a:spcAft>
          </a:pPr>
          <a:r>
            <a:rPr lang="en-ZA" sz="2000" b="1" kern="1200" dirty="0" smtClean="0">
              <a:latin typeface="Calibri"/>
              <a:ea typeface="+mn-ea"/>
              <a:cs typeface="Arial" panose="020B0604020202020204" pitchFamily="34" charset="0"/>
            </a:rPr>
            <a:t>Land Redistribution</a:t>
          </a:r>
          <a:endParaRPr lang="en-ZA" sz="2000" kern="1200" dirty="0"/>
        </a:p>
      </dsp:txBody>
      <dsp:txXfrm>
        <a:off x="3074622" y="114053"/>
        <a:ext cx="1716933" cy="550695"/>
      </dsp:txXfrm>
    </dsp:sp>
    <dsp:sp modelId="{FE08F0CC-8479-43BD-9E6A-20C9A2609527}">
      <dsp:nvSpPr>
        <dsp:cNvPr id="0" name=""/>
        <dsp:cNvSpPr/>
      </dsp:nvSpPr>
      <dsp:spPr>
        <a:xfrm rot="21177423">
          <a:off x="4996741" y="1714688"/>
          <a:ext cx="500869" cy="360546"/>
        </a:xfrm>
        <a:prstGeom prst="rightArrow">
          <a:avLst>
            <a:gd name="adj1" fmla="val 60000"/>
            <a:gd name="adj2" fmla="val 50000"/>
          </a:avLst>
        </a:prstGeom>
        <a:solidFill>
          <a:schemeClr val="accent4">
            <a:hueOff val="3707918"/>
            <a:satOff val="-11587"/>
            <a:lumOff val="13399"/>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ZA" sz="1600" kern="1200"/>
        </a:p>
      </dsp:txBody>
      <dsp:txXfrm>
        <a:off x="4997149" y="1793428"/>
        <a:ext cx="392705" cy="216328"/>
      </dsp:txXfrm>
    </dsp:sp>
    <dsp:sp modelId="{722B1144-46EB-4900-9036-59B828D454C1}">
      <dsp:nvSpPr>
        <dsp:cNvPr id="0" name=""/>
        <dsp:cNvSpPr/>
      </dsp:nvSpPr>
      <dsp:spPr>
        <a:xfrm>
          <a:off x="5632808" y="1389478"/>
          <a:ext cx="2274654" cy="634656"/>
        </a:xfrm>
        <a:prstGeom prst="ellipse">
          <a:avLst/>
        </a:prstGeom>
        <a:solidFill>
          <a:schemeClr val="tx2">
            <a:lumMod val="40000"/>
            <a:lumOff val="6000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sp3d extrusionH="28000" prstMaterial="matte"/>
        </a:bodyPr>
        <a:lstStyle/>
        <a:p>
          <a:pPr lvl="0" algn="ctr" defTabSz="889000">
            <a:lnSpc>
              <a:spcPct val="90000"/>
            </a:lnSpc>
            <a:spcBef>
              <a:spcPct val="0"/>
            </a:spcBef>
            <a:spcAft>
              <a:spcPct val="35000"/>
            </a:spcAft>
          </a:pPr>
          <a:r>
            <a:rPr lang="en-ZA" sz="2000" b="1" kern="1200" dirty="0" smtClean="0"/>
            <a:t>Land Tenure Reform</a:t>
          </a:r>
          <a:endParaRPr lang="en-ZA" sz="2000" b="1" kern="1200" dirty="0"/>
        </a:p>
      </dsp:txBody>
      <dsp:txXfrm>
        <a:off x="5965923" y="1482421"/>
        <a:ext cx="1608424" cy="448770"/>
      </dsp:txXfrm>
    </dsp:sp>
    <dsp:sp modelId="{BD4BA890-75AE-4E34-A7D3-FCA56C39B6B0}">
      <dsp:nvSpPr>
        <dsp:cNvPr id="0" name=""/>
        <dsp:cNvSpPr/>
      </dsp:nvSpPr>
      <dsp:spPr>
        <a:xfrm rot="4887324">
          <a:off x="4140587" y="2687001"/>
          <a:ext cx="325387" cy="360546"/>
        </a:xfrm>
        <a:prstGeom prst="rightArrow">
          <a:avLst>
            <a:gd name="adj1" fmla="val 60000"/>
            <a:gd name="adj2" fmla="val 50000"/>
          </a:avLst>
        </a:prstGeom>
        <a:solidFill>
          <a:schemeClr val="accent4">
            <a:hueOff val="7415836"/>
            <a:satOff val="-23174"/>
            <a:lumOff val="26797"/>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ZA" sz="1600" kern="1200"/>
        </a:p>
      </dsp:txBody>
      <dsp:txXfrm>
        <a:off x="4182143" y="2710844"/>
        <a:ext cx="227771" cy="216328"/>
      </dsp:txXfrm>
    </dsp:sp>
    <dsp:sp modelId="{F80BCC10-124A-4A30-A67A-419C00B4715E}">
      <dsp:nvSpPr>
        <dsp:cNvPr id="0" name=""/>
        <dsp:cNvSpPr/>
      </dsp:nvSpPr>
      <dsp:spPr>
        <a:xfrm>
          <a:off x="3050751" y="3179638"/>
          <a:ext cx="2709357" cy="735016"/>
        </a:xfrm>
        <a:prstGeom prst="ellipse">
          <a:avLst/>
        </a:prstGeom>
        <a:solidFill>
          <a:schemeClr val="bg2">
            <a:lumMod val="7500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sp3d extrusionH="28000" prstMaterial="matte"/>
        </a:bodyPr>
        <a:lstStyle/>
        <a:p>
          <a:pPr lvl="0" algn="ctr" defTabSz="889000">
            <a:lnSpc>
              <a:spcPct val="90000"/>
            </a:lnSpc>
            <a:spcBef>
              <a:spcPct val="0"/>
            </a:spcBef>
            <a:spcAft>
              <a:spcPct val="35000"/>
            </a:spcAft>
          </a:pPr>
          <a:r>
            <a:rPr lang="en-ZA" sz="2000" b="1" kern="1200" dirty="0" smtClean="0"/>
            <a:t>Land Development</a:t>
          </a:r>
          <a:endParaRPr lang="en-ZA" sz="2000" b="1" kern="1200" dirty="0"/>
        </a:p>
      </dsp:txBody>
      <dsp:txXfrm>
        <a:off x="3447527" y="3287279"/>
        <a:ext cx="1915805" cy="519734"/>
      </dsp:txXfrm>
    </dsp:sp>
    <dsp:sp modelId="{3150187C-2C41-4E7A-BAC9-5FA8E9F7B66C}">
      <dsp:nvSpPr>
        <dsp:cNvPr id="0" name=""/>
        <dsp:cNvSpPr/>
      </dsp:nvSpPr>
      <dsp:spPr>
        <a:xfrm rot="10773621">
          <a:off x="2978126" y="1854530"/>
          <a:ext cx="408298" cy="360546"/>
        </a:xfrm>
        <a:prstGeom prst="rightArrow">
          <a:avLst>
            <a:gd name="adj1" fmla="val 60000"/>
            <a:gd name="adj2" fmla="val 50000"/>
          </a:avLst>
        </a:prstGeom>
        <a:solidFill>
          <a:schemeClr val="accent4">
            <a:hueOff val="11123754"/>
            <a:satOff val="-34761"/>
            <a:lumOff val="40196"/>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ZA" sz="1600" kern="1200"/>
        </a:p>
      </dsp:txBody>
      <dsp:txXfrm rot="10800000">
        <a:off x="3086288" y="1926224"/>
        <a:ext cx="300134" cy="216328"/>
      </dsp:txXfrm>
    </dsp:sp>
    <dsp:sp modelId="{C75D4228-936A-4E6C-9575-5BFD5A2AD443}">
      <dsp:nvSpPr>
        <dsp:cNvPr id="0" name=""/>
        <dsp:cNvSpPr/>
      </dsp:nvSpPr>
      <dsp:spPr>
        <a:xfrm>
          <a:off x="508884" y="1703919"/>
          <a:ext cx="2277030" cy="685324"/>
        </a:xfrm>
        <a:prstGeom prst="ellipse">
          <a:avLst/>
        </a:prstGeom>
        <a:solidFill>
          <a:srgbClr val="00B05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sp3d extrusionH="28000" prstMaterial="matte"/>
        </a:bodyPr>
        <a:lstStyle/>
        <a:p>
          <a:pPr lvl="0" algn="ctr" defTabSz="889000">
            <a:lnSpc>
              <a:spcPct val="90000"/>
            </a:lnSpc>
            <a:spcBef>
              <a:spcPct val="0"/>
            </a:spcBef>
            <a:spcAft>
              <a:spcPct val="35000"/>
            </a:spcAft>
          </a:pPr>
          <a:r>
            <a:rPr lang="en-ZA" sz="2000" b="1" kern="1200" dirty="0" smtClean="0"/>
            <a:t>Land Restitution</a:t>
          </a:r>
          <a:endParaRPr lang="en-ZA" sz="2000" b="1" kern="1200" dirty="0"/>
        </a:p>
      </dsp:txBody>
      <dsp:txXfrm>
        <a:off x="842347" y="1804282"/>
        <a:ext cx="1610104" cy="4845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4D60C-45C0-49E7-8BA1-7F36B47CCACC}">
      <dsp:nvSpPr>
        <dsp:cNvPr id="0" name=""/>
        <dsp:cNvSpPr/>
      </dsp:nvSpPr>
      <dsp:spPr>
        <a:xfrm>
          <a:off x="0" y="252"/>
          <a:ext cx="8856662" cy="3537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ZA" sz="2400" b="1" i="0" kern="1200" baseline="0" dirty="0" smtClean="0">
              <a:solidFill>
                <a:schemeClr val="tx1"/>
              </a:solidFill>
              <a:latin typeface="+mn-lt"/>
            </a:rPr>
            <a:t>LAND REFORM:</a:t>
          </a:r>
          <a:endParaRPr lang="en-US" sz="2400" kern="1200" dirty="0">
            <a:solidFill>
              <a:schemeClr val="tx1"/>
            </a:solidFill>
            <a:latin typeface="+mn-lt"/>
          </a:endParaRPr>
        </a:p>
      </dsp:txBody>
      <dsp:txXfrm>
        <a:off x="17268" y="17520"/>
        <a:ext cx="8822126" cy="3192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45659" cy="496411"/>
          </a:xfrm>
          <a:prstGeom prst="rect">
            <a:avLst/>
          </a:prstGeom>
        </p:spPr>
        <p:txBody>
          <a:bodyPr vert="horz" lIns="90019" tIns="45009" rIns="90019" bIns="45009" rtlCol="0"/>
          <a:lstStyle>
            <a:lvl1pPr algn="l">
              <a:defRPr sz="1200"/>
            </a:lvl1pPr>
          </a:lstStyle>
          <a:p>
            <a:endParaRPr lang="en-GB"/>
          </a:p>
        </p:txBody>
      </p:sp>
      <p:sp>
        <p:nvSpPr>
          <p:cNvPr id="3" name="Date Placeholder 2"/>
          <p:cNvSpPr>
            <a:spLocks noGrp="1"/>
          </p:cNvSpPr>
          <p:nvPr>
            <p:ph type="dt" sz="quarter" idx="1"/>
          </p:nvPr>
        </p:nvSpPr>
        <p:spPr>
          <a:xfrm>
            <a:off x="3850446" y="2"/>
            <a:ext cx="2945659" cy="496411"/>
          </a:xfrm>
          <a:prstGeom prst="rect">
            <a:avLst/>
          </a:prstGeom>
        </p:spPr>
        <p:txBody>
          <a:bodyPr vert="horz" lIns="90019" tIns="45009" rIns="90019" bIns="45009" rtlCol="0"/>
          <a:lstStyle>
            <a:lvl1pPr algn="r">
              <a:defRPr sz="1200"/>
            </a:lvl1pPr>
          </a:lstStyle>
          <a:p>
            <a:fld id="{AF14D5C0-49C2-47A3-9396-DCA663C2416C}" type="datetimeFigureOut">
              <a:rPr lang="en-GB" smtClean="0"/>
              <a:t>31/10/2017</a:t>
            </a:fld>
            <a:endParaRPr lang="en-GB"/>
          </a:p>
        </p:txBody>
      </p:sp>
      <p:sp>
        <p:nvSpPr>
          <p:cNvPr id="4" name="Footer Placeholder 3"/>
          <p:cNvSpPr>
            <a:spLocks noGrp="1"/>
          </p:cNvSpPr>
          <p:nvPr>
            <p:ph type="ftr" sz="quarter" idx="2"/>
          </p:nvPr>
        </p:nvSpPr>
        <p:spPr>
          <a:xfrm>
            <a:off x="3" y="9430094"/>
            <a:ext cx="2945659" cy="496411"/>
          </a:xfrm>
          <a:prstGeom prst="rect">
            <a:avLst/>
          </a:prstGeom>
        </p:spPr>
        <p:txBody>
          <a:bodyPr vert="horz" lIns="90019" tIns="45009" rIns="90019" bIns="45009" rtlCol="0" anchor="b"/>
          <a:lstStyle>
            <a:lvl1pPr algn="l">
              <a:defRPr sz="1200"/>
            </a:lvl1pPr>
          </a:lstStyle>
          <a:p>
            <a:endParaRPr lang="en-GB"/>
          </a:p>
        </p:txBody>
      </p:sp>
      <p:sp>
        <p:nvSpPr>
          <p:cNvPr id="5" name="Slide Number Placeholder 4"/>
          <p:cNvSpPr>
            <a:spLocks noGrp="1"/>
          </p:cNvSpPr>
          <p:nvPr>
            <p:ph type="sldNum" sz="quarter" idx="3"/>
          </p:nvPr>
        </p:nvSpPr>
        <p:spPr>
          <a:xfrm>
            <a:off x="3850446" y="9430094"/>
            <a:ext cx="2945659" cy="496411"/>
          </a:xfrm>
          <a:prstGeom prst="rect">
            <a:avLst/>
          </a:prstGeom>
        </p:spPr>
        <p:txBody>
          <a:bodyPr vert="horz" lIns="90019" tIns="45009" rIns="90019" bIns="45009" rtlCol="0" anchor="b"/>
          <a:lstStyle>
            <a:lvl1pPr algn="r">
              <a:defRPr sz="1200"/>
            </a:lvl1pPr>
          </a:lstStyle>
          <a:p>
            <a:fld id="{C1C1A35A-2F85-44E6-9053-72D4C29FBCD1}" type="slidenum">
              <a:rPr lang="en-GB" smtClean="0"/>
              <a:t>‹#›</a:t>
            </a:fld>
            <a:endParaRPr lang="en-GB"/>
          </a:p>
        </p:txBody>
      </p:sp>
    </p:spTree>
    <p:extLst>
      <p:ext uri="{BB962C8B-B14F-4D97-AF65-F5344CB8AC3E}">
        <p14:creationId xmlns:p14="http://schemas.microsoft.com/office/powerpoint/2010/main" val="1196458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45659" cy="496411"/>
          </a:xfrm>
          <a:prstGeom prst="rect">
            <a:avLst/>
          </a:prstGeom>
        </p:spPr>
        <p:txBody>
          <a:bodyPr vert="horz" lIns="90019" tIns="45009" rIns="90019" bIns="45009" rtlCol="0"/>
          <a:lstStyle>
            <a:lvl1pPr algn="l">
              <a:defRPr sz="1200"/>
            </a:lvl1pPr>
          </a:lstStyle>
          <a:p>
            <a:endParaRPr lang="en-GB"/>
          </a:p>
        </p:txBody>
      </p:sp>
      <p:sp>
        <p:nvSpPr>
          <p:cNvPr id="3" name="Date Placeholder 2"/>
          <p:cNvSpPr>
            <a:spLocks noGrp="1"/>
          </p:cNvSpPr>
          <p:nvPr>
            <p:ph type="dt" idx="1"/>
          </p:nvPr>
        </p:nvSpPr>
        <p:spPr>
          <a:xfrm>
            <a:off x="3850446" y="2"/>
            <a:ext cx="2945659" cy="496411"/>
          </a:xfrm>
          <a:prstGeom prst="rect">
            <a:avLst/>
          </a:prstGeom>
        </p:spPr>
        <p:txBody>
          <a:bodyPr vert="horz" lIns="90019" tIns="45009" rIns="90019" bIns="45009" rtlCol="0"/>
          <a:lstStyle>
            <a:lvl1pPr algn="r">
              <a:defRPr sz="1200"/>
            </a:lvl1pPr>
          </a:lstStyle>
          <a:p>
            <a:fld id="{B17693D3-2A68-473A-AD26-797D9247727A}" type="datetimeFigureOut">
              <a:rPr lang="en-GB" smtClean="0"/>
              <a:t>31/10/2017</a:t>
            </a:fld>
            <a:endParaRPr lang="en-GB"/>
          </a:p>
        </p:txBody>
      </p:sp>
      <p:sp>
        <p:nvSpPr>
          <p:cNvPr id="4" name="Slide Image Placeholder 3"/>
          <p:cNvSpPr>
            <a:spLocks noGrp="1" noRot="1" noChangeAspect="1"/>
          </p:cNvSpPr>
          <p:nvPr>
            <p:ph type="sldImg" idx="2"/>
          </p:nvPr>
        </p:nvSpPr>
        <p:spPr>
          <a:xfrm>
            <a:off x="87313" y="744538"/>
            <a:ext cx="6623050" cy="3725862"/>
          </a:xfrm>
          <a:prstGeom prst="rect">
            <a:avLst/>
          </a:prstGeom>
          <a:noFill/>
          <a:ln w="12700">
            <a:solidFill>
              <a:prstClr val="black"/>
            </a:solidFill>
          </a:ln>
        </p:spPr>
        <p:txBody>
          <a:bodyPr vert="horz" lIns="90019" tIns="45009" rIns="90019" bIns="45009" rtlCol="0" anchor="ctr"/>
          <a:lstStyle/>
          <a:p>
            <a:endParaRPr lang="en-GB"/>
          </a:p>
        </p:txBody>
      </p:sp>
      <p:sp>
        <p:nvSpPr>
          <p:cNvPr id="5" name="Notes Placeholder 4"/>
          <p:cNvSpPr>
            <a:spLocks noGrp="1"/>
          </p:cNvSpPr>
          <p:nvPr>
            <p:ph type="body" sz="quarter" idx="3"/>
          </p:nvPr>
        </p:nvSpPr>
        <p:spPr>
          <a:xfrm>
            <a:off x="679768" y="4715909"/>
            <a:ext cx="5438140" cy="4467701"/>
          </a:xfrm>
          <a:prstGeom prst="rect">
            <a:avLst/>
          </a:prstGeom>
        </p:spPr>
        <p:txBody>
          <a:bodyPr vert="horz" lIns="90019" tIns="45009" rIns="90019" bIns="4500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3" y="9430094"/>
            <a:ext cx="2945659" cy="496411"/>
          </a:xfrm>
          <a:prstGeom prst="rect">
            <a:avLst/>
          </a:prstGeom>
        </p:spPr>
        <p:txBody>
          <a:bodyPr vert="horz" lIns="90019" tIns="45009" rIns="90019" bIns="45009" rtlCol="0" anchor="b"/>
          <a:lstStyle>
            <a:lvl1pPr algn="l">
              <a:defRPr sz="1200"/>
            </a:lvl1pPr>
          </a:lstStyle>
          <a:p>
            <a:endParaRPr lang="en-GB"/>
          </a:p>
        </p:txBody>
      </p:sp>
      <p:sp>
        <p:nvSpPr>
          <p:cNvPr id="7" name="Slide Number Placeholder 6"/>
          <p:cNvSpPr>
            <a:spLocks noGrp="1"/>
          </p:cNvSpPr>
          <p:nvPr>
            <p:ph type="sldNum" sz="quarter" idx="5"/>
          </p:nvPr>
        </p:nvSpPr>
        <p:spPr>
          <a:xfrm>
            <a:off x="3850446" y="9430094"/>
            <a:ext cx="2945659" cy="496411"/>
          </a:xfrm>
          <a:prstGeom prst="rect">
            <a:avLst/>
          </a:prstGeom>
        </p:spPr>
        <p:txBody>
          <a:bodyPr vert="horz" lIns="90019" tIns="45009" rIns="90019" bIns="45009" rtlCol="0" anchor="b"/>
          <a:lstStyle>
            <a:lvl1pPr algn="r">
              <a:defRPr sz="1200"/>
            </a:lvl1pPr>
          </a:lstStyle>
          <a:p>
            <a:fld id="{2D7160B8-5E1D-4662-ACA2-0E0AEBFDAD6E}" type="slidenum">
              <a:rPr lang="en-GB" smtClean="0"/>
              <a:t>‹#›</a:t>
            </a:fld>
            <a:endParaRPr lang="en-GB"/>
          </a:p>
        </p:txBody>
      </p:sp>
    </p:spTree>
    <p:extLst>
      <p:ext uri="{BB962C8B-B14F-4D97-AF65-F5344CB8AC3E}">
        <p14:creationId xmlns:p14="http://schemas.microsoft.com/office/powerpoint/2010/main" val="3814583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87313" y="744538"/>
            <a:ext cx="6623050" cy="3725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5613" eaLnBrk="0" fontAlgn="base" hangingPunct="0">
              <a:spcBef>
                <a:spcPct val="0"/>
              </a:spcBef>
              <a:spcAft>
                <a:spcPct val="0"/>
              </a:spcAft>
              <a:defRPr>
                <a:solidFill>
                  <a:schemeClr val="tx1"/>
                </a:solidFill>
                <a:latin typeface="Calibri" pitchFamily="34" charset="0"/>
                <a:cs typeface="Arial" charset="0"/>
              </a:defRPr>
            </a:lvl6pPr>
            <a:lvl7pPr marL="2971800" indent="-228600" defTabSz="455613" eaLnBrk="0" fontAlgn="base" hangingPunct="0">
              <a:spcBef>
                <a:spcPct val="0"/>
              </a:spcBef>
              <a:spcAft>
                <a:spcPct val="0"/>
              </a:spcAft>
              <a:defRPr>
                <a:solidFill>
                  <a:schemeClr val="tx1"/>
                </a:solidFill>
                <a:latin typeface="Calibri" pitchFamily="34" charset="0"/>
                <a:cs typeface="Arial" charset="0"/>
              </a:defRPr>
            </a:lvl7pPr>
            <a:lvl8pPr marL="3429000" indent="-228600" defTabSz="455613" eaLnBrk="0" fontAlgn="base" hangingPunct="0">
              <a:spcBef>
                <a:spcPct val="0"/>
              </a:spcBef>
              <a:spcAft>
                <a:spcPct val="0"/>
              </a:spcAft>
              <a:defRPr>
                <a:solidFill>
                  <a:schemeClr val="tx1"/>
                </a:solidFill>
                <a:latin typeface="Calibri" pitchFamily="34" charset="0"/>
                <a:cs typeface="Arial" charset="0"/>
              </a:defRPr>
            </a:lvl8pPr>
            <a:lvl9pPr marL="3886200" indent="-228600" defTabSz="455613" eaLnBrk="0" fontAlgn="base" hangingPunct="0">
              <a:spcBef>
                <a:spcPct val="0"/>
              </a:spcBef>
              <a:spcAft>
                <a:spcPct val="0"/>
              </a:spcAft>
              <a:defRPr>
                <a:solidFill>
                  <a:schemeClr val="tx1"/>
                </a:solidFill>
                <a:latin typeface="Calibri" pitchFamily="34" charset="0"/>
                <a:cs typeface="Arial" charset="0"/>
              </a:defRPr>
            </a:lvl9pPr>
          </a:lstStyle>
          <a:p>
            <a:pPr defTabSz="455613" eaLnBrk="1" hangingPunct="1"/>
            <a:fld id="{AA39A495-7886-4A66-8BBF-12869B5305D1}" type="slidenum">
              <a:rPr lang="en-US" altLang="en-US" smtClean="0"/>
              <a:pPr defTabSz="455613" eaLnBrk="1" hangingPunct="1"/>
              <a:t>2</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87313" y="744538"/>
            <a:ext cx="6623050" cy="3725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5613" eaLnBrk="0" fontAlgn="base" hangingPunct="0">
              <a:spcBef>
                <a:spcPct val="0"/>
              </a:spcBef>
              <a:spcAft>
                <a:spcPct val="0"/>
              </a:spcAft>
              <a:defRPr>
                <a:solidFill>
                  <a:schemeClr val="tx1"/>
                </a:solidFill>
                <a:latin typeface="Calibri" pitchFamily="34" charset="0"/>
                <a:cs typeface="Arial" charset="0"/>
              </a:defRPr>
            </a:lvl6pPr>
            <a:lvl7pPr marL="2971800" indent="-228600" defTabSz="455613" eaLnBrk="0" fontAlgn="base" hangingPunct="0">
              <a:spcBef>
                <a:spcPct val="0"/>
              </a:spcBef>
              <a:spcAft>
                <a:spcPct val="0"/>
              </a:spcAft>
              <a:defRPr>
                <a:solidFill>
                  <a:schemeClr val="tx1"/>
                </a:solidFill>
                <a:latin typeface="Calibri" pitchFamily="34" charset="0"/>
                <a:cs typeface="Arial" charset="0"/>
              </a:defRPr>
            </a:lvl7pPr>
            <a:lvl8pPr marL="3429000" indent="-228600" defTabSz="455613" eaLnBrk="0" fontAlgn="base" hangingPunct="0">
              <a:spcBef>
                <a:spcPct val="0"/>
              </a:spcBef>
              <a:spcAft>
                <a:spcPct val="0"/>
              </a:spcAft>
              <a:defRPr>
                <a:solidFill>
                  <a:schemeClr val="tx1"/>
                </a:solidFill>
                <a:latin typeface="Calibri" pitchFamily="34" charset="0"/>
                <a:cs typeface="Arial" charset="0"/>
              </a:defRPr>
            </a:lvl8pPr>
            <a:lvl9pPr marL="3886200" indent="-228600" defTabSz="455613" eaLnBrk="0" fontAlgn="base" hangingPunct="0">
              <a:spcBef>
                <a:spcPct val="0"/>
              </a:spcBef>
              <a:spcAft>
                <a:spcPct val="0"/>
              </a:spcAft>
              <a:defRPr>
                <a:solidFill>
                  <a:schemeClr val="tx1"/>
                </a:solidFill>
                <a:latin typeface="Calibri" pitchFamily="34" charset="0"/>
                <a:cs typeface="Arial" charset="0"/>
              </a:defRPr>
            </a:lvl9pPr>
          </a:lstStyle>
          <a:p>
            <a:pPr defTabSz="455613" eaLnBrk="1" hangingPunct="1"/>
            <a:fld id="{83ED9488-37DB-4DE1-9A2D-A316B6411EB7}" type="slidenum">
              <a:rPr lang="en-US" altLang="en-US" smtClean="0"/>
              <a:pPr defTabSz="455613" eaLnBrk="1" hangingPunct="1"/>
              <a:t>3</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57AFA869-44AB-42EA-8262-C60D6ED3EBD2}" type="slidenum">
              <a:rPr lang="en-ZA" smtClean="0">
                <a:solidFill>
                  <a:prstClr val="black"/>
                </a:solidFill>
              </a:rPr>
              <a:pPr/>
              <a:t>8</a:t>
            </a:fld>
            <a:endParaRPr lang="en-ZA">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87313" y="744538"/>
            <a:ext cx="6623050" cy="3725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1405" indent="-281310" eaLnBrk="0" hangingPunct="0">
              <a:defRPr>
                <a:solidFill>
                  <a:schemeClr val="tx1"/>
                </a:solidFill>
                <a:latin typeface="Arial" charset="0"/>
              </a:defRPr>
            </a:lvl2pPr>
            <a:lvl3pPr marL="1125239" indent="-225048" eaLnBrk="0" hangingPunct="0">
              <a:defRPr>
                <a:solidFill>
                  <a:schemeClr val="tx1"/>
                </a:solidFill>
                <a:latin typeface="Arial" charset="0"/>
              </a:defRPr>
            </a:lvl3pPr>
            <a:lvl4pPr marL="1575334" indent="-225048" eaLnBrk="0" hangingPunct="0">
              <a:defRPr>
                <a:solidFill>
                  <a:schemeClr val="tx1"/>
                </a:solidFill>
                <a:latin typeface="Arial" charset="0"/>
              </a:defRPr>
            </a:lvl4pPr>
            <a:lvl5pPr marL="2025429" indent="-225048" eaLnBrk="0" hangingPunct="0">
              <a:defRPr>
                <a:solidFill>
                  <a:schemeClr val="tx1"/>
                </a:solidFill>
                <a:latin typeface="Arial" charset="0"/>
              </a:defRPr>
            </a:lvl5pPr>
            <a:lvl6pPr marL="2475525" indent="-225048" eaLnBrk="0" fontAlgn="base" hangingPunct="0">
              <a:spcBef>
                <a:spcPct val="0"/>
              </a:spcBef>
              <a:spcAft>
                <a:spcPct val="0"/>
              </a:spcAft>
              <a:defRPr>
                <a:solidFill>
                  <a:schemeClr val="tx1"/>
                </a:solidFill>
                <a:latin typeface="Arial" charset="0"/>
              </a:defRPr>
            </a:lvl6pPr>
            <a:lvl7pPr marL="2925621" indent="-225048" eaLnBrk="0" fontAlgn="base" hangingPunct="0">
              <a:spcBef>
                <a:spcPct val="0"/>
              </a:spcBef>
              <a:spcAft>
                <a:spcPct val="0"/>
              </a:spcAft>
              <a:defRPr>
                <a:solidFill>
                  <a:schemeClr val="tx1"/>
                </a:solidFill>
                <a:latin typeface="Arial" charset="0"/>
              </a:defRPr>
            </a:lvl7pPr>
            <a:lvl8pPr marL="3375716" indent="-225048" eaLnBrk="0" fontAlgn="base" hangingPunct="0">
              <a:spcBef>
                <a:spcPct val="0"/>
              </a:spcBef>
              <a:spcAft>
                <a:spcPct val="0"/>
              </a:spcAft>
              <a:defRPr>
                <a:solidFill>
                  <a:schemeClr val="tx1"/>
                </a:solidFill>
                <a:latin typeface="Arial" charset="0"/>
              </a:defRPr>
            </a:lvl8pPr>
            <a:lvl9pPr marL="3825812" indent="-225048" eaLnBrk="0" fontAlgn="base" hangingPunct="0">
              <a:spcBef>
                <a:spcPct val="0"/>
              </a:spcBef>
              <a:spcAft>
                <a:spcPct val="0"/>
              </a:spcAft>
              <a:defRPr>
                <a:solidFill>
                  <a:schemeClr val="tx1"/>
                </a:solidFill>
                <a:latin typeface="Arial" charset="0"/>
              </a:defRPr>
            </a:lvl9pPr>
          </a:lstStyle>
          <a:p>
            <a:pPr eaLnBrk="1" hangingPunct="1"/>
            <a:fld id="{D79BD8E0-70C2-4973-B7C6-1AEE8EE2BBEF}" type="slidenum">
              <a:rPr lang="en-US" altLang="en-US" smtClean="0"/>
              <a:pPr eaLnBrk="1" hangingPunct="1"/>
              <a:t>14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D787D7A-BB92-4A2E-987B-E119BA70BCCD}" type="slidenum">
              <a:rPr lang="en-US" altLang="en-US" smtClean="0">
                <a:solidFill>
                  <a:prstClr val="black"/>
                </a:solidFill>
                <a:latin typeface="Arial" charset="0"/>
              </a:rPr>
              <a:pPr eaLnBrk="1" hangingPunct="1">
                <a:spcBef>
                  <a:spcPct val="0"/>
                </a:spcBef>
              </a:pPr>
              <a:t>15</a:t>
            </a:fld>
            <a:endParaRPr lang="en-US" altLang="en-US" smtClean="0">
              <a:solidFill>
                <a:prstClr val="black"/>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5576" y="3579864"/>
            <a:ext cx="7772400" cy="1102519"/>
          </a:xfrm>
          <a:prstGeom prst="rect">
            <a:avLst/>
          </a:prstGeom>
        </p:spPr>
        <p:txBody>
          <a:bodyPr/>
          <a:lstStyle>
            <a:lvl1pPr algn="ctr">
              <a:defRPr baseline="0"/>
            </a:lvl1pPr>
          </a:lstStyle>
          <a:p>
            <a:r>
              <a:rPr lang="en-US" dirty="0" smtClean="0"/>
              <a:t>Title of presentation</a:t>
            </a:r>
            <a:endParaRPr lang="en-GB" dirty="0"/>
          </a:p>
        </p:txBody>
      </p:sp>
    </p:spTree>
    <p:extLst>
      <p:ext uri="{BB962C8B-B14F-4D97-AF65-F5344CB8AC3E}">
        <p14:creationId xmlns:p14="http://schemas.microsoft.com/office/powerpoint/2010/main" val="2418173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8" name="Text Placeholder 2"/>
          <p:cNvSpPr>
            <a:spLocks noGrp="1"/>
          </p:cNvSpPr>
          <p:nvPr>
            <p:ph idx="1"/>
          </p:nvPr>
        </p:nvSpPr>
        <p:spPr>
          <a:xfrm>
            <a:off x="457200" y="339504"/>
            <a:ext cx="6995120" cy="4255121"/>
          </a:xfrm>
          <a:prstGeom prst="rect">
            <a:avLst/>
          </a:prstGeom>
        </p:spPr>
        <p:txBody>
          <a:bodyPr vert="horz" lIns="91440" tIns="45720" rIns="91440" bIns="45720" rtlCol="0">
            <a:normAutofit/>
          </a:bodyPr>
          <a:lstStyle/>
          <a:p>
            <a:pPr lvl="0"/>
            <a:r>
              <a:rPr lang="en-US" dirty="0" smtClean="0"/>
              <a:t>Body text</a:t>
            </a:r>
            <a:endParaRPr lang="en-GB" dirty="0"/>
          </a:p>
        </p:txBody>
      </p:sp>
      <p:sp>
        <p:nvSpPr>
          <p:cNvPr id="9" name="Slide Number Placeholder 5"/>
          <p:cNvSpPr>
            <a:spLocks noGrp="1"/>
          </p:cNvSpPr>
          <p:nvPr>
            <p:ph type="sldNum" sz="quarter" idx="4"/>
          </p:nvPr>
        </p:nvSpPr>
        <p:spPr>
          <a:xfrm>
            <a:off x="7884368" y="195486"/>
            <a:ext cx="765448" cy="273844"/>
          </a:xfrm>
          <a:prstGeom prst="rect">
            <a:avLst/>
          </a:prstGeom>
        </p:spPr>
        <p:txBody>
          <a:bodyPr vert="horz" lIns="91440" tIns="45720" rIns="91440" bIns="45720" rtlCol="0" anchor="ctr"/>
          <a:lstStyle>
            <a:lvl1pPr algn="r">
              <a:defRPr sz="900">
                <a:solidFill>
                  <a:schemeClr val="bg2"/>
                </a:solidFill>
                <a:latin typeface="Arial" panose="020B0604020202020204" pitchFamily="34" charset="0"/>
                <a:cs typeface="Arial" panose="020B0604020202020204" pitchFamily="34" charset="0"/>
              </a:defRPr>
            </a:lvl1pPr>
          </a:lstStyle>
          <a:p>
            <a:fld id="{B968407B-6BC4-4060-AA7E-47814C7A9BBB}" type="slidenum">
              <a:rPr lang="en-GB" smtClean="0">
                <a:solidFill>
                  <a:srgbClr val="75C044"/>
                </a:solidFill>
              </a:rPr>
              <a:pPr/>
              <a:t>‹#›</a:t>
            </a:fld>
            <a:endParaRPr lang="en-GB" dirty="0">
              <a:solidFill>
                <a:srgbClr val="75C044"/>
              </a:solidFill>
            </a:endParaRPr>
          </a:p>
        </p:txBody>
      </p:sp>
    </p:spTree>
    <p:extLst>
      <p:ext uri="{BB962C8B-B14F-4D97-AF65-F5344CB8AC3E}">
        <p14:creationId xmlns:p14="http://schemas.microsoft.com/office/powerpoint/2010/main" val="1585960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4767264"/>
            <a:ext cx="2133600" cy="273844"/>
          </a:xfrm>
          <a:prstGeom prst="rect">
            <a:avLst/>
          </a:prstGeom>
        </p:spPr>
        <p:txBody>
          <a:bodyPr/>
          <a:lstStyle>
            <a:lvl1pPr>
              <a:defRPr/>
            </a:lvl1pPr>
          </a:lstStyle>
          <a:p>
            <a:pPr>
              <a:defRPr/>
            </a:pPr>
            <a:endParaRPr lang="en-ZA">
              <a:solidFill>
                <a:prstClr val="black"/>
              </a:solidFill>
            </a:endParaRPr>
          </a:p>
        </p:txBody>
      </p:sp>
      <p:sp>
        <p:nvSpPr>
          <p:cNvPr id="3" name="Footer Placeholder 4"/>
          <p:cNvSpPr>
            <a:spLocks noGrp="1"/>
          </p:cNvSpPr>
          <p:nvPr>
            <p:ph type="ftr" sz="quarter" idx="11"/>
          </p:nvPr>
        </p:nvSpPr>
        <p:spPr>
          <a:xfrm>
            <a:off x="3124200" y="4767264"/>
            <a:ext cx="2895600" cy="273844"/>
          </a:xfrm>
          <a:prstGeom prst="rect">
            <a:avLst/>
          </a:prstGeom>
        </p:spPr>
        <p:txBody>
          <a:bodyPr/>
          <a:lstStyle>
            <a:lvl1pPr>
              <a:defRPr/>
            </a:lvl1pPr>
          </a:lstStyle>
          <a:p>
            <a:pPr>
              <a:defRPr/>
            </a:pPr>
            <a:r>
              <a:rPr lang="en-ZA" smtClean="0">
                <a:solidFill>
                  <a:prstClr val="black"/>
                </a:solidFill>
              </a:rPr>
              <a:t>Expenditure as at 30 November 2016</a:t>
            </a:r>
            <a:endParaRPr lang="en-ZA">
              <a:solidFill>
                <a:prstClr val="black"/>
              </a:solidFill>
            </a:endParaRPr>
          </a:p>
        </p:txBody>
      </p:sp>
      <p:sp>
        <p:nvSpPr>
          <p:cNvPr id="4" name="Slide Number Placeholder 5"/>
          <p:cNvSpPr>
            <a:spLocks noGrp="1"/>
          </p:cNvSpPr>
          <p:nvPr>
            <p:ph type="sldNum" sz="quarter" idx="12"/>
          </p:nvPr>
        </p:nvSpPr>
        <p:spPr>
          <a:xfrm>
            <a:off x="6553200" y="4767264"/>
            <a:ext cx="2133600" cy="273844"/>
          </a:xfrm>
          <a:prstGeom prst="rect">
            <a:avLst/>
          </a:prstGeom>
        </p:spPr>
        <p:txBody>
          <a:bodyPr/>
          <a:lstStyle>
            <a:lvl1pPr>
              <a:defRPr/>
            </a:lvl1pPr>
          </a:lstStyle>
          <a:p>
            <a:pPr>
              <a:defRPr/>
            </a:pPr>
            <a:fld id="{5C896C31-E70E-44D4-AFB4-411D59B7C5A8}" type="slidenum">
              <a:rPr lang="en-ZA">
                <a:solidFill>
                  <a:prstClr val="black"/>
                </a:solidFill>
              </a:rPr>
              <a:pPr>
                <a:defRPr/>
              </a:pPr>
              <a:t>‹#›</a:t>
            </a:fld>
            <a:endParaRPr lang="en-ZA" dirty="0">
              <a:solidFill>
                <a:prstClr val="black"/>
              </a:solidFill>
            </a:endParaRPr>
          </a:p>
        </p:txBody>
      </p:sp>
    </p:spTree>
    <p:extLst>
      <p:ext uri="{BB962C8B-B14F-4D97-AF65-F5344CB8AC3E}">
        <p14:creationId xmlns:p14="http://schemas.microsoft.com/office/powerpoint/2010/main" val="62066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05979"/>
            <a:ext cx="5987008" cy="857250"/>
          </a:xfrm>
          <a:prstGeom prst="rect">
            <a:avLst/>
          </a:prstGeom>
        </p:spPr>
        <p:txBody>
          <a:bodyPr vert="horz" lIns="91440" tIns="45720" rIns="91440" bIns="45720" rtlCol="0" anchor="ctr">
            <a:normAutofit/>
          </a:bodyPr>
          <a:lstStyle/>
          <a:p>
            <a:r>
              <a:rPr lang="en-US" dirty="0" smtClean="0"/>
              <a:t>heading</a:t>
            </a:r>
            <a:endParaRPr lang="en-GB" dirty="0"/>
          </a:p>
        </p:txBody>
      </p:sp>
      <p:sp>
        <p:nvSpPr>
          <p:cNvPr id="9" name="Slide Number Placeholder 5"/>
          <p:cNvSpPr>
            <a:spLocks noGrp="1"/>
          </p:cNvSpPr>
          <p:nvPr>
            <p:ph type="sldNum" sz="quarter" idx="4"/>
          </p:nvPr>
        </p:nvSpPr>
        <p:spPr>
          <a:xfrm>
            <a:off x="6516216" y="195486"/>
            <a:ext cx="2133600" cy="273844"/>
          </a:xfrm>
          <a:prstGeom prst="rect">
            <a:avLst/>
          </a:prstGeom>
        </p:spPr>
        <p:txBody>
          <a:bodyPr vert="horz" lIns="91440" tIns="45720" rIns="91440" bIns="45720" rtlCol="0" anchor="ctr"/>
          <a:lstStyle>
            <a:lvl1pPr algn="r">
              <a:defRPr sz="900">
                <a:solidFill>
                  <a:schemeClr val="bg2"/>
                </a:solidFill>
                <a:latin typeface="Arial" panose="020B0604020202020204" pitchFamily="34" charset="0"/>
                <a:cs typeface="Arial" panose="020B0604020202020204" pitchFamily="34" charset="0"/>
              </a:defRPr>
            </a:lvl1pPr>
          </a:lstStyle>
          <a:p>
            <a:fld id="{B968407B-6BC4-4060-AA7E-47814C7A9BBB}" type="slidenum">
              <a:rPr lang="en-GB" smtClean="0"/>
              <a:pPr/>
              <a:t>‹#›</a:t>
            </a:fld>
            <a:endParaRPr lang="en-GB" dirty="0"/>
          </a:p>
        </p:txBody>
      </p:sp>
      <p:sp>
        <p:nvSpPr>
          <p:cNvPr id="5" name="Text Placeholder 2"/>
          <p:cNvSpPr>
            <a:spLocks noGrp="1"/>
          </p:cNvSpPr>
          <p:nvPr>
            <p:ph idx="1"/>
          </p:nvPr>
        </p:nvSpPr>
        <p:spPr>
          <a:xfrm>
            <a:off x="457200" y="1203600"/>
            <a:ext cx="6995120" cy="3391025"/>
          </a:xfrm>
          <a:prstGeom prst="rect">
            <a:avLst/>
          </a:prstGeom>
        </p:spPr>
        <p:txBody>
          <a:bodyPr vert="horz" lIns="91440" tIns="45720" rIns="91440" bIns="45720" rtlCol="0">
            <a:normAutofit/>
          </a:bodyPr>
          <a:lstStyle/>
          <a:p>
            <a:pPr lvl="0"/>
            <a:r>
              <a:rPr lang="en-US" dirty="0" smtClean="0"/>
              <a:t>Body text</a:t>
            </a:r>
            <a:endParaRPr lang="en-GB" dirty="0"/>
          </a:p>
        </p:txBody>
      </p:sp>
    </p:spTree>
    <p:extLst>
      <p:ext uri="{BB962C8B-B14F-4D97-AF65-F5344CB8AC3E}">
        <p14:creationId xmlns:p14="http://schemas.microsoft.com/office/powerpoint/2010/main" val="3564333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05979"/>
            <a:ext cx="5987008" cy="857250"/>
          </a:xfrm>
          <a:prstGeom prst="rect">
            <a:avLst/>
          </a:prstGeom>
        </p:spPr>
        <p:txBody>
          <a:bodyPr vert="horz" lIns="91440" tIns="45720" rIns="91440" bIns="45720" rtlCol="0" anchor="ctr">
            <a:normAutofit/>
          </a:bodyPr>
          <a:lstStyle/>
          <a:p>
            <a:r>
              <a:rPr lang="en-US" dirty="0" smtClean="0"/>
              <a:t>heading</a:t>
            </a:r>
            <a:endParaRPr lang="en-GB" dirty="0"/>
          </a:p>
        </p:txBody>
      </p:sp>
      <p:sp>
        <p:nvSpPr>
          <p:cNvPr id="9" name="Slide Number Placeholder 5"/>
          <p:cNvSpPr>
            <a:spLocks noGrp="1"/>
          </p:cNvSpPr>
          <p:nvPr>
            <p:ph type="sldNum" sz="quarter" idx="4"/>
          </p:nvPr>
        </p:nvSpPr>
        <p:spPr>
          <a:xfrm>
            <a:off x="6516216" y="195486"/>
            <a:ext cx="2133600" cy="273844"/>
          </a:xfrm>
          <a:prstGeom prst="rect">
            <a:avLst/>
          </a:prstGeom>
        </p:spPr>
        <p:txBody>
          <a:bodyPr vert="horz" lIns="91440" tIns="45720" rIns="91440" bIns="45720" rtlCol="0" anchor="ctr"/>
          <a:lstStyle>
            <a:lvl1pPr algn="r">
              <a:defRPr sz="900">
                <a:solidFill>
                  <a:schemeClr val="bg2"/>
                </a:solidFill>
                <a:latin typeface="Arial" panose="020B0604020202020204" pitchFamily="34" charset="0"/>
                <a:cs typeface="Arial" panose="020B0604020202020204" pitchFamily="34" charset="0"/>
              </a:defRPr>
            </a:lvl1pPr>
          </a:lstStyle>
          <a:p>
            <a:fld id="{B968407B-6BC4-4060-AA7E-47814C7A9BBB}" type="slidenum">
              <a:rPr lang="en-GB" smtClean="0"/>
              <a:pPr/>
              <a:t>‹#›</a:t>
            </a:fld>
            <a:endParaRPr lang="en-GB" dirty="0"/>
          </a:p>
        </p:txBody>
      </p:sp>
    </p:spTree>
    <p:extLst>
      <p:ext uri="{BB962C8B-B14F-4D97-AF65-F5344CB8AC3E}">
        <p14:creationId xmlns:p14="http://schemas.microsoft.com/office/powerpoint/2010/main" val="163884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8" name="Text Placeholder 2"/>
          <p:cNvSpPr>
            <a:spLocks noGrp="1"/>
          </p:cNvSpPr>
          <p:nvPr>
            <p:ph idx="1"/>
          </p:nvPr>
        </p:nvSpPr>
        <p:spPr>
          <a:xfrm>
            <a:off x="457200" y="339504"/>
            <a:ext cx="6995120" cy="4255121"/>
          </a:xfrm>
          <a:prstGeom prst="rect">
            <a:avLst/>
          </a:prstGeom>
        </p:spPr>
        <p:txBody>
          <a:bodyPr vert="horz" lIns="91440" tIns="45720" rIns="91440" bIns="45720" rtlCol="0">
            <a:normAutofit/>
          </a:bodyPr>
          <a:lstStyle/>
          <a:p>
            <a:pPr lvl="0"/>
            <a:r>
              <a:rPr lang="en-US" dirty="0" smtClean="0"/>
              <a:t>Body text</a:t>
            </a:r>
            <a:endParaRPr lang="en-GB" dirty="0"/>
          </a:p>
        </p:txBody>
      </p:sp>
      <p:sp>
        <p:nvSpPr>
          <p:cNvPr id="9" name="Slide Number Placeholder 5"/>
          <p:cNvSpPr>
            <a:spLocks noGrp="1"/>
          </p:cNvSpPr>
          <p:nvPr>
            <p:ph type="sldNum" sz="quarter" idx="4"/>
          </p:nvPr>
        </p:nvSpPr>
        <p:spPr>
          <a:xfrm>
            <a:off x="7884368" y="195486"/>
            <a:ext cx="765448" cy="273844"/>
          </a:xfrm>
          <a:prstGeom prst="rect">
            <a:avLst/>
          </a:prstGeom>
        </p:spPr>
        <p:txBody>
          <a:bodyPr vert="horz" lIns="91440" tIns="45720" rIns="91440" bIns="45720" rtlCol="0" anchor="ctr"/>
          <a:lstStyle>
            <a:lvl1pPr algn="r">
              <a:defRPr sz="900">
                <a:solidFill>
                  <a:schemeClr val="bg2"/>
                </a:solidFill>
                <a:latin typeface="Arial" panose="020B0604020202020204" pitchFamily="34" charset="0"/>
                <a:cs typeface="Arial" panose="020B0604020202020204" pitchFamily="34" charset="0"/>
              </a:defRPr>
            </a:lvl1pPr>
          </a:lstStyle>
          <a:p>
            <a:fld id="{B968407B-6BC4-4060-AA7E-47814C7A9BBB}" type="slidenum">
              <a:rPr lang="en-GB" smtClean="0"/>
              <a:pPr/>
              <a:t>‹#›</a:t>
            </a:fld>
            <a:endParaRPr lang="en-GB" dirty="0"/>
          </a:p>
        </p:txBody>
      </p:sp>
    </p:spTree>
    <p:extLst>
      <p:ext uri="{BB962C8B-B14F-4D97-AF65-F5344CB8AC3E}">
        <p14:creationId xmlns:p14="http://schemas.microsoft.com/office/powerpoint/2010/main" val="2928041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66394129-1F85-43D3-89A6-D2540834AEEE}" type="datetimeFigureOut">
              <a:rPr lang="en-ZA" smtClean="0">
                <a:solidFill>
                  <a:prstClr val="black">
                    <a:tint val="75000"/>
                  </a:prstClr>
                </a:solidFill>
              </a:rPr>
              <a:pPr/>
              <a:t>2017/10/31</a:t>
            </a:fld>
            <a:endParaRPr lang="en-ZA">
              <a:solidFill>
                <a:prstClr val="black">
                  <a:tint val="75000"/>
                </a:prstClr>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5D4A301C-46F4-4711-8F42-795ADC6CDFE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384816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48" indent="0">
              <a:buNone/>
              <a:defRPr sz="2000" b="1"/>
            </a:lvl2pPr>
            <a:lvl3pPr marL="914296" indent="0">
              <a:buNone/>
              <a:defRPr sz="1800" b="1"/>
            </a:lvl3pPr>
            <a:lvl4pPr marL="1371442" indent="0">
              <a:buNone/>
              <a:defRPr sz="1600" b="1"/>
            </a:lvl4pPr>
            <a:lvl5pPr marL="1828590" indent="0">
              <a:buNone/>
              <a:defRPr sz="1600" b="1"/>
            </a:lvl5pPr>
            <a:lvl6pPr marL="2285738" indent="0">
              <a:buNone/>
              <a:defRPr sz="1600" b="1"/>
            </a:lvl6pPr>
            <a:lvl7pPr marL="2742886" indent="0">
              <a:buNone/>
              <a:defRPr sz="1600" b="1"/>
            </a:lvl7pPr>
            <a:lvl8pPr marL="3200033" indent="0">
              <a:buNone/>
              <a:defRPr sz="1600" b="1"/>
            </a:lvl8pPr>
            <a:lvl9pPr marL="365718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148" indent="0">
              <a:buNone/>
              <a:defRPr sz="2000" b="1"/>
            </a:lvl2pPr>
            <a:lvl3pPr marL="914296" indent="0">
              <a:buNone/>
              <a:defRPr sz="1800" b="1"/>
            </a:lvl3pPr>
            <a:lvl4pPr marL="1371442" indent="0">
              <a:buNone/>
              <a:defRPr sz="1600" b="1"/>
            </a:lvl4pPr>
            <a:lvl5pPr marL="1828590" indent="0">
              <a:buNone/>
              <a:defRPr sz="1600" b="1"/>
            </a:lvl5pPr>
            <a:lvl6pPr marL="2285738" indent="0">
              <a:buNone/>
              <a:defRPr sz="1600" b="1"/>
            </a:lvl6pPr>
            <a:lvl7pPr marL="2742886" indent="0">
              <a:buNone/>
              <a:defRPr sz="1600" b="1"/>
            </a:lvl7pPr>
            <a:lvl8pPr marL="3200033" indent="0">
              <a:buNone/>
              <a:defRPr sz="1600" b="1"/>
            </a:lvl8pPr>
            <a:lvl9pPr marL="365718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a:xfrm>
            <a:off x="457200" y="4767264"/>
            <a:ext cx="2133600" cy="273844"/>
          </a:xfrm>
          <a:prstGeom prst="rect">
            <a:avLst/>
          </a:prstGeom>
        </p:spPr>
        <p:txBody>
          <a:bodyPr/>
          <a:lstStyle>
            <a:lvl1pPr>
              <a:defRPr/>
            </a:lvl1pPr>
          </a:lstStyle>
          <a:p>
            <a:pPr>
              <a:defRPr/>
            </a:pPr>
            <a:fld id="{BDE4CCFB-ADED-4013-B2B5-6019484A8ACB}" type="datetime10">
              <a:rPr lang="en-US"/>
              <a:pPr>
                <a:defRPr/>
              </a:pPr>
              <a:t>08:42</a:t>
            </a:fld>
            <a:endParaRPr lang="en-US"/>
          </a:p>
        </p:txBody>
      </p:sp>
      <p:sp>
        <p:nvSpPr>
          <p:cNvPr id="8" name="Footer Placeholder 4"/>
          <p:cNvSpPr>
            <a:spLocks noGrp="1"/>
          </p:cNvSpPr>
          <p:nvPr>
            <p:ph type="ftr" sz="quarter" idx="11"/>
          </p:nvPr>
        </p:nvSpPr>
        <p:spPr>
          <a:xfrm>
            <a:off x="3124200" y="4767264"/>
            <a:ext cx="2895600" cy="273844"/>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4767264"/>
            <a:ext cx="2133600" cy="273844"/>
          </a:xfrm>
          <a:prstGeom prst="rect">
            <a:avLst/>
          </a:prstGeom>
        </p:spPr>
        <p:txBody>
          <a:bodyPr/>
          <a:lstStyle>
            <a:lvl1pPr>
              <a:defRPr/>
            </a:lvl1pPr>
          </a:lstStyle>
          <a:p>
            <a:pPr>
              <a:defRPr/>
            </a:pPr>
            <a:fld id="{1DF92B6A-C4BE-47CE-A8C0-CF6363B5D63D}" type="slidenum">
              <a:rPr lang="en-US"/>
              <a:pPr>
                <a:defRPr/>
              </a:pPr>
              <a:t>‹#›</a:t>
            </a:fld>
            <a:endParaRPr lang="en-US"/>
          </a:p>
        </p:txBody>
      </p:sp>
    </p:spTree>
    <p:extLst>
      <p:ext uri="{BB962C8B-B14F-4D97-AF65-F5344CB8AC3E}">
        <p14:creationId xmlns:p14="http://schemas.microsoft.com/office/powerpoint/2010/main" val="2680283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a:xfrm>
            <a:off x="457200" y="4767263"/>
            <a:ext cx="2133600" cy="273844"/>
          </a:xfrm>
          <a:prstGeom prst="rect">
            <a:avLst/>
          </a:prstGeom>
        </p:spPr>
        <p:txBody>
          <a:bodyPr/>
          <a:lstStyle>
            <a:lvl1pPr>
              <a:defRPr/>
            </a:lvl1pPr>
          </a:lstStyle>
          <a:p>
            <a:pPr>
              <a:defRPr/>
            </a:pPr>
            <a:endParaRPr lang="en-ZA"/>
          </a:p>
        </p:txBody>
      </p:sp>
      <p:sp>
        <p:nvSpPr>
          <p:cNvPr id="4"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ZA"/>
          </a:p>
        </p:txBody>
      </p:sp>
      <p:sp>
        <p:nvSpPr>
          <p:cNvPr id="5" name="Slide Number Placeholder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07098E5E-0F2B-4FF6-809D-31F308F37B53}" type="slidenum">
              <a:rPr lang="en-ZA" altLang="en-US"/>
              <a:pPr>
                <a:defRPr/>
              </a:pPr>
              <a:t>‹#›</a:t>
            </a:fld>
            <a:endParaRPr lang="en-ZA" altLang="en-US"/>
          </a:p>
        </p:txBody>
      </p:sp>
    </p:spTree>
    <p:extLst>
      <p:ext uri="{BB962C8B-B14F-4D97-AF65-F5344CB8AC3E}">
        <p14:creationId xmlns:p14="http://schemas.microsoft.com/office/powerpoint/2010/main" val="354141239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5576" y="3579864"/>
            <a:ext cx="7772400" cy="1102519"/>
          </a:xfrm>
          <a:prstGeom prst="rect">
            <a:avLst/>
          </a:prstGeom>
        </p:spPr>
        <p:txBody>
          <a:bodyPr/>
          <a:lstStyle>
            <a:lvl1pPr algn="ctr">
              <a:defRPr baseline="0"/>
            </a:lvl1pPr>
          </a:lstStyle>
          <a:p>
            <a:r>
              <a:rPr lang="en-US" dirty="0" smtClean="0"/>
              <a:t>Title of presentation</a:t>
            </a:r>
            <a:endParaRPr lang="en-GB" dirty="0"/>
          </a:p>
        </p:txBody>
      </p:sp>
    </p:spTree>
    <p:extLst>
      <p:ext uri="{BB962C8B-B14F-4D97-AF65-F5344CB8AC3E}">
        <p14:creationId xmlns:p14="http://schemas.microsoft.com/office/powerpoint/2010/main" val="1581648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05979"/>
            <a:ext cx="5987008" cy="857250"/>
          </a:xfrm>
          <a:prstGeom prst="rect">
            <a:avLst/>
          </a:prstGeom>
        </p:spPr>
        <p:txBody>
          <a:bodyPr vert="horz" lIns="91440" tIns="45720" rIns="91440" bIns="45720" rtlCol="0" anchor="ctr">
            <a:normAutofit/>
          </a:bodyPr>
          <a:lstStyle/>
          <a:p>
            <a:r>
              <a:rPr lang="en-US" dirty="0" smtClean="0"/>
              <a:t>heading</a:t>
            </a:r>
            <a:endParaRPr lang="en-GB" dirty="0"/>
          </a:p>
        </p:txBody>
      </p:sp>
      <p:sp>
        <p:nvSpPr>
          <p:cNvPr id="9" name="Slide Number Placeholder 5"/>
          <p:cNvSpPr>
            <a:spLocks noGrp="1"/>
          </p:cNvSpPr>
          <p:nvPr>
            <p:ph type="sldNum" sz="quarter" idx="4"/>
          </p:nvPr>
        </p:nvSpPr>
        <p:spPr>
          <a:xfrm>
            <a:off x="6516216" y="195486"/>
            <a:ext cx="2133600" cy="273844"/>
          </a:xfrm>
          <a:prstGeom prst="rect">
            <a:avLst/>
          </a:prstGeom>
        </p:spPr>
        <p:txBody>
          <a:bodyPr vert="horz" lIns="91440" tIns="45720" rIns="91440" bIns="45720" rtlCol="0" anchor="ctr"/>
          <a:lstStyle>
            <a:lvl1pPr algn="r">
              <a:defRPr sz="900">
                <a:solidFill>
                  <a:schemeClr val="bg2"/>
                </a:solidFill>
                <a:latin typeface="Arial" panose="020B0604020202020204" pitchFamily="34" charset="0"/>
                <a:cs typeface="Arial" panose="020B0604020202020204" pitchFamily="34" charset="0"/>
              </a:defRPr>
            </a:lvl1pPr>
          </a:lstStyle>
          <a:p>
            <a:fld id="{B968407B-6BC4-4060-AA7E-47814C7A9BBB}" type="slidenum">
              <a:rPr lang="en-GB" smtClean="0">
                <a:solidFill>
                  <a:srgbClr val="75C044"/>
                </a:solidFill>
              </a:rPr>
              <a:pPr/>
              <a:t>‹#›</a:t>
            </a:fld>
            <a:endParaRPr lang="en-GB" dirty="0">
              <a:solidFill>
                <a:srgbClr val="75C044"/>
              </a:solidFill>
            </a:endParaRPr>
          </a:p>
        </p:txBody>
      </p:sp>
    </p:spTree>
    <p:extLst>
      <p:ext uri="{BB962C8B-B14F-4D97-AF65-F5344CB8AC3E}">
        <p14:creationId xmlns:p14="http://schemas.microsoft.com/office/powerpoint/2010/main" val="2037805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05979"/>
            <a:ext cx="5987008" cy="857250"/>
          </a:xfrm>
          <a:prstGeom prst="rect">
            <a:avLst/>
          </a:prstGeom>
        </p:spPr>
        <p:txBody>
          <a:bodyPr vert="horz" lIns="91440" tIns="45720" rIns="91440" bIns="45720" rtlCol="0" anchor="ctr">
            <a:normAutofit/>
          </a:bodyPr>
          <a:lstStyle/>
          <a:p>
            <a:r>
              <a:rPr lang="en-US" dirty="0" smtClean="0"/>
              <a:t>heading</a:t>
            </a:r>
            <a:endParaRPr lang="en-GB" dirty="0"/>
          </a:p>
        </p:txBody>
      </p:sp>
      <p:sp>
        <p:nvSpPr>
          <p:cNvPr id="8" name="Text Placeholder 2"/>
          <p:cNvSpPr>
            <a:spLocks noGrp="1"/>
          </p:cNvSpPr>
          <p:nvPr>
            <p:ph type="body" idx="1"/>
          </p:nvPr>
        </p:nvSpPr>
        <p:spPr>
          <a:xfrm>
            <a:off x="457200" y="1200151"/>
            <a:ext cx="6995120" cy="3394472"/>
          </a:xfrm>
          <a:prstGeom prst="rect">
            <a:avLst/>
          </a:prstGeom>
        </p:spPr>
        <p:txBody>
          <a:bodyPr vert="horz" lIns="91440" tIns="45720" rIns="91440" bIns="45720" rtlCol="0">
            <a:normAutofit/>
          </a:bodyPr>
          <a:lstStyle/>
          <a:p>
            <a:pPr lvl="0"/>
            <a:r>
              <a:rPr lang="en-US" dirty="0" smtClean="0"/>
              <a:t>Body text</a:t>
            </a:r>
            <a:endParaRPr lang="en-GB" dirty="0"/>
          </a:p>
        </p:txBody>
      </p:sp>
      <p:sp>
        <p:nvSpPr>
          <p:cNvPr id="9" name="Slide Number Placeholder 5"/>
          <p:cNvSpPr txBox="1">
            <a:spLocks/>
          </p:cNvSpPr>
          <p:nvPr userDrawn="1"/>
        </p:nvSpPr>
        <p:spPr>
          <a:xfrm>
            <a:off x="6516216" y="19548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68407B-6BC4-4060-AA7E-47814C7A9BBB}" type="slidenum">
              <a:rPr lang="en-GB" smtClean="0"/>
              <a:pPr/>
              <a:t>‹#›</a:t>
            </a:fld>
            <a:endParaRPr lang="en-GB" dirty="0"/>
          </a:p>
        </p:txBody>
      </p:sp>
    </p:spTree>
    <p:extLst>
      <p:ext uri="{BB962C8B-B14F-4D97-AF65-F5344CB8AC3E}">
        <p14:creationId xmlns:p14="http://schemas.microsoft.com/office/powerpoint/2010/main" val="2058387848"/>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6" r:id="rId3"/>
    <p:sldLayoutId id="2147483665" r:id="rId4"/>
    <p:sldLayoutId id="2147483691" r:id="rId5"/>
    <p:sldLayoutId id="2147483692" r:id="rId6"/>
    <p:sldLayoutId id="2147483693" r:id="rId7"/>
  </p:sldLayoutIdLst>
  <p:txStyles>
    <p:titleStyle>
      <a:lvl1pPr algn="l" defTabSz="914400" rtl="0" eaLnBrk="1" latinLnBrk="0" hangingPunct="1">
        <a:spcBef>
          <a:spcPct val="0"/>
        </a:spcBef>
        <a:buNone/>
        <a:defRPr sz="2400" b="1" i="0" kern="1200" cap="all" baseline="0">
          <a:solidFill>
            <a:schemeClr val="tx1"/>
          </a:solidFill>
          <a:latin typeface="Arial" panose="020B0604020202020204" pitchFamily="34" charset="0"/>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1600" kern="1200" baseline="0">
          <a:solidFill>
            <a:schemeClr val="bg1">
              <a:lumMod val="50000"/>
            </a:schemeClr>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05979"/>
            <a:ext cx="5987008" cy="857250"/>
          </a:xfrm>
          <a:prstGeom prst="rect">
            <a:avLst/>
          </a:prstGeom>
        </p:spPr>
        <p:txBody>
          <a:bodyPr vert="horz" lIns="91440" tIns="45720" rIns="91440" bIns="45720" rtlCol="0" anchor="ctr">
            <a:normAutofit/>
          </a:bodyPr>
          <a:lstStyle/>
          <a:p>
            <a:r>
              <a:rPr lang="en-US" dirty="0" smtClean="0"/>
              <a:t>heading</a:t>
            </a:r>
            <a:endParaRPr lang="en-GB" dirty="0"/>
          </a:p>
        </p:txBody>
      </p:sp>
      <p:sp>
        <p:nvSpPr>
          <p:cNvPr id="8" name="Text Placeholder 2"/>
          <p:cNvSpPr>
            <a:spLocks noGrp="1"/>
          </p:cNvSpPr>
          <p:nvPr>
            <p:ph type="body" idx="1"/>
          </p:nvPr>
        </p:nvSpPr>
        <p:spPr>
          <a:xfrm>
            <a:off x="457200" y="1200151"/>
            <a:ext cx="6995120" cy="3394472"/>
          </a:xfrm>
          <a:prstGeom prst="rect">
            <a:avLst/>
          </a:prstGeom>
        </p:spPr>
        <p:txBody>
          <a:bodyPr vert="horz" lIns="91440" tIns="45720" rIns="91440" bIns="45720" rtlCol="0">
            <a:normAutofit/>
          </a:bodyPr>
          <a:lstStyle/>
          <a:p>
            <a:pPr lvl="0"/>
            <a:r>
              <a:rPr lang="en-US" dirty="0" smtClean="0"/>
              <a:t>Body text</a:t>
            </a:r>
            <a:endParaRPr lang="en-GB" dirty="0"/>
          </a:p>
        </p:txBody>
      </p:sp>
      <p:sp>
        <p:nvSpPr>
          <p:cNvPr id="9" name="Slide Number Placeholder 5"/>
          <p:cNvSpPr txBox="1">
            <a:spLocks/>
          </p:cNvSpPr>
          <p:nvPr userDrawn="1"/>
        </p:nvSpPr>
        <p:spPr>
          <a:xfrm>
            <a:off x="6516216" y="19548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68407B-6BC4-4060-AA7E-47814C7A9BBB}" type="slidenum">
              <a:rPr lang="en-GB" smtClean="0">
                <a:solidFill>
                  <a:srgbClr val="75C044"/>
                </a:solidFill>
              </a:rPr>
              <a:pPr/>
              <a:t>‹#›</a:t>
            </a:fld>
            <a:endParaRPr lang="en-GB" dirty="0">
              <a:solidFill>
                <a:srgbClr val="75C044"/>
              </a:solidFill>
            </a:endParaRPr>
          </a:p>
        </p:txBody>
      </p:sp>
    </p:spTree>
    <p:extLst>
      <p:ext uri="{BB962C8B-B14F-4D97-AF65-F5344CB8AC3E}">
        <p14:creationId xmlns:p14="http://schemas.microsoft.com/office/powerpoint/2010/main" val="87247103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8" r:id="rId4"/>
  </p:sldLayoutIdLst>
  <p:hf hdr="0" dt="0"/>
  <p:txStyles>
    <p:titleStyle>
      <a:lvl1pPr algn="l" defTabSz="914400" rtl="0" eaLnBrk="1" latinLnBrk="0" hangingPunct="1">
        <a:spcBef>
          <a:spcPct val="0"/>
        </a:spcBef>
        <a:buNone/>
        <a:defRPr sz="2400" b="1" i="0" kern="1200" cap="all" baseline="0">
          <a:solidFill>
            <a:schemeClr val="tx1"/>
          </a:solidFill>
          <a:latin typeface="Arial" panose="020B0604020202020204" pitchFamily="34" charset="0"/>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1600" kern="1200" baseline="0">
          <a:solidFill>
            <a:schemeClr val="bg1">
              <a:lumMod val="50000"/>
            </a:schemeClr>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ctrTitle"/>
          </p:nvPr>
        </p:nvSpPr>
        <p:spPr>
          <a:xfrm>
            <a:off x="755576" y="3723878"/>
            <a:ext cx="7992888" cy="1080120"/>
          </a:xfrm>
        </p:spPr>
        <p:txBody>
          <a:bodyPr>
            <a:noAutofit/>
          </a:bodyPr>
          <a:lstStyle/>
          <a:p>
            <a:pPr lvl="0" fontAlgn="base">
              <a:spcAft>
                <a:spcPct val="0"/>
              </a:spcAft>
            </a:pPr>
            <a:r>
              <a:rPr lang="en-US" altLang="en-US" sz="1800" cap="none" dirty="0" smtClean="0">
                <a:solidFill>
                  <a:srgbClr val="000000"/>
                </a:solidFill>
                <a:latin typeface="+mn-lt"/>
                <a:ea typeface="+mn-ea"/>
                <a:cs typeface="+mn-cs"/>
              </a:rPr>
              <a:t>TOURISM TRANSFORMATION SUMMIT</a:t>
            </a:r>
            <a:br>
              <a:rPr lang="en-US" altLang="en-US" sz="1800" cap="none" dirty="0" smtClean="0">
                <a:solidFill>
                  <a:srgbClr val="000000"/>
                </a:solidFill>
                <a:latin typeface="+mn-lt"/>
                <a:ea typeface="+mn-ea"/>
                <a:cs typeface="+mn-cs"/>
              </a:rPr>
            </a:br>
            <a:r>
              <a:rPr lang="en-US" altLang="en-US" sz="1800" cap="none" dirty="0" smtClean="0">
                <a:solidFill>
                  <a:srgbClr val="000000"/>
                </a:solidFill>
                <a:latin typeface="+mn-lt"/>
                <a:ea typeface="+mn-ea"/>
                <a:cs typeface="+mn-cs"/>
              </a:rPr>
              <a:t>30</a:t>
            </a:r>
            <a:r>
              <a:rPr lang="en-US" altLang="en-US" sz="1800" cap="none" baseline="30000" dirty="0" smtClean="0">
                <a:solidFill>
                  <a:srgbClr val="000000"/>
                </a:solidFill>
                <a:latin typeface="+mn-lt"/>
                <a:ea typeface="+mn-ea"/>
                <a:cs typeface="+mn-cs"/>
              </a:rPr>
              <a:t>th </a:t>
            </a:r>
            <a:r>
              <a:rPr lang="en-US" altLang="en-US" sz="1800" cap="none" dirty="0" smtClean="0">
                <a:solidFill>
                  <a:srgbClr val="000000"/>
                </a:solidFill>
                <a:latin typeface="+mn-lt"/>
                <a:ea typeface="+mn-ea"/>
                <a:cs typeface="+mn-cs"/>
              </a:rPr>
              <a:t>&amp; 31</a:t>
            </a:r>
            <a:r>
              <a:rPr lang="en-US" altLang="en-US" sz="1800" cap="none" baseline="30000" dirty="0" smtClean="0">
                <a:solidFill>
                  <a:srgbClr val="000000"/>
                </a:solidFill>
                <a:latin typeface="+mn-lt"/>
                <a:ea typeface="+mn-ea"/>
                <a:cs typeface="+mn-cs"/>
              </a:rPr>
              <a:t>st</a:t>
            </a:r>
            <a:r>
              <a:rPr lang="en-US" altLang="en-US" sz="1800" cap="none" dirty="0" smtClean="0">
                <a:solidFill>
                  <a:srgbClr val="000000"/>
                </a:solidFill>
                <a:latin typeface="+mn-lt"/>
                <a:ea typeface="+mn-ea"/>
                <a:cs typeface="+mn-cs"/>
              </a:rPr>
              <a:t> OCTOBER </a:t>
            </a:r>
            <a:r>
              <a:rPr lang="en-US" altLang="en-US" sz="1800" cap="none" dirty="0" smtClean="0">
                <a:solidFill>
                  <a:srgbClr val="000000"/>
                </a:solidFill>
                <a:latin typeface="+mn-lt"/>
                <a:ea typeface="+mn-ea"/>
                <a:cs typeface="+mn-cs"/>
              </a:rPr>
              <a:t>2017</a:t>
            </a:r>
            <a:br>
              <a:rPr lang="en-US" altLang="en-US" sz="1800" cap="none" dirty="0" smtClean="0">
                <a:solidFill>
                  <a:srgbClr val="000000"/>
                </a:solidFill>
                <a:latin typeface="+mn-lt"/>
                <a:ea typeface="+mn-ea"/>
                <a:cs typeface="+mn-cs"/>
              </a:rPr>
            </a:br>
            <a:r>
              <a:rPr lang="en-US" altLang="en-US" sz="1800" cap="none" dirty="0" smtClean="0">
                <a:solidFill>
                  <a:srgbClr val="000000"/>
                </a:solidFill>
                <a:latin typeface="+mn-lt"/>
                <a:ea typeface="+mn-ea"/>
                <a:cs typeface="+mn-cs"/>
              </a:rPr>
              <a:t>KOPANONG CONFERENCE CENTRE</a:t>
            </a:r>
            <a:br>
              <a:rPr lang="en-US" altLang="en-US" sz="1800" cap="none" dirty="0" smtClean="0">
                <a:solidFill>
                  <a:srgbClr val="000000"/>
                </a:solidFill>
                <a:latin typeface="+mn-lt"/>
                <a:ea typeface="+mn-ea"/>
                <a:cs typeface="+mn-cs"/>
              </a:rPr>
            </a:br>
            <a:r>
              <a:rPr lang="en-US" altLang="en-US" sz="1800" cap="none" dirty="0" smtClean="0">
                <a:solidFill>
                  <a:srgbClr val="000000"/>
                </a:solidFill>
                <a:latin typeface="+mn-lt"/>
                <a:ea typeface="+mn-ea"/>
                <a:cs typeface="+mn-cs"/>
              </a:rPr>
              <a:t>PRESENTER: </a:t>
            </a:r>
            <a:br>
              <a:rPr lang="en-US" altLang="en-US" sz="1800" cap="none" dirty="0" smtClean="0">
                <a:solidFill>
                  <a:srgbClr val="000000"/>
                </a:solidFill>
                <a:latin typeface="+mn-lt"/>
                <a:ea typeface="+mn-ea"/>
                <a:cs typeface="+mn-cs"/>
              </a:rPr>
            </a:br>
            <a:r>
              <a:rPr lang="en-US" altLang="en-US" sz="1800" cap="none" dirty="0" smtClean="0">
                <a:solidFill>
                  <a:srgbClr val="000000"/>
                </a:solidFill>
                <a:latin typeface="+mn-lt"/>
                <a:ea typeface="+mn-ea"/>
                <a:cs typeface="+mn-cs"/>
              </a:rPr>
              <a:t>MKHACANI-WA-MKHACANI</a:t>
            </a:r>
            <a:br>
              <a:rPr lang="en-US" altLang="en-US" sz="1800" cap="none" dirty="0" smtClean="0">
                <a:solidFill>
                  <a:srgbClr val="000000"/>
                </a:solidFill>
                <a:latin typeface="+mn-lt"/>
                <a:ea typeface="+mn-ea"/>
                <a:cs typeface="+mn-cs"/>
              </a:rPr>
            </a:br>
            <a:r>
              <a:rPr lang="en-US" altLang="en-US" sz="1800" cap="none" dirty="0" smtClean="0">
                <a:solidFill>
                  <a:srgbClr val="000000"/>
                </a:solidFill>
                <a:latin typeface="+mn-lt"/>
                <a:ea typeface="+mn-ea"/>
                <a:cs typeface="+mn-cs"/>
              </a:rPr>
              <a:t>COMMISSION ON RESTITUTION OF LAND RIGHTS</a:t>
            </a:r>
            <a:endParaRPr lang="en-GB" sz="1800" dirty="0">
              <a:latin typeface="+mn-lt"/>
            </a:endParaRPr>
          </a:p>
        </p:txBody>
      </p:sp>
    </p:spTree>
    <p:extLst>
      <p:ext uri="{BB962C8B-B14F-4D97-AF65-F5344CB8AC3E}">
        <p14:creationId xmlns:p14="http://schemas.microsoft.com/office/powerpoint/2010/main" val="3381975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val 42"/>
          <p:cNvSpPr/>
          <p:nvPr/>
        </p:nvSpPr>
        <p:spPr>
          <a:xfrm>
            <a:off x="1877307" y="617346"/>
            <a:ext cx="5214975" cy="4006632"/>
          </a:xfrm>
          <a:prstGeom prst="ellipse">
            <a:avLst/>
          </a:prstGeom>
          <a:solidFill>
            <a:schemeClr val="bg2">
              <a:lumMod val="90000"/>
            </a:schemeClr>
          </a:solidFill>
          <a:ln w="57150">
            <a:solidFill>
              <a:schemeClr val="bg2">
                <a:lumMod val="25000"/>
              </a:schemeClr>
            </a:solidFill>
          </a:ln>
          <a:effectLst>
            <a:glow rad="101600">
              <a:schemeClr val="bg2">
                <a:lumMod val="50000"/>
                <a:alpha val="60000"/>
              </a:schemeClr>
            </a:glow>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p>
        </p:txBody>
      </p:sp>
      <p:cxnSp>
        <p:nvCxnSpPr>
          <p:cNvPr id="44" name="Straight Connector 43"/>
          <p:cNvCxnSpPr>
            <a:stCxn id="49" idx="0"/>
            <a:endCxn id="49" idx="4"/>
          </p:cNvCxnSpPr>
          <p:nvPr/>
        </p:nvCxnSpPr>
        <p:spPr>
          <a:xfrm>
            <a:off x="4451350" y="1398985"/>
            <a:ext cx="0" cy="2572940"/>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9" idx="6"/>
            <a:endCxn id="49" idx="2"/>
          </p:cNvCxnSpPr>
          <p:nvPr/>
        </p:nvCxnSpPr>
        <p:spPr>
          <a:xfrm flipH="1">
            <a:off x="2843214" y="2686050"/>
            <a:ext cx="3214687" cy="0"/>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49" idx="5"/>
          </p:cNvCxnSpPr>
          <p:nvPr/>
        </p:nvCxnSpPr>
        <p:spPr>
          <a:xfrm>
            <a:off x="3308350" y="1814513"/>
            <a:ext cx="2279650" cy="1781175"/>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49" idx="7"/>
          </p:cNvCxnSpPr>
          <p:nvPr/>
        </p:nvCxnSpPr>
        <p:spPr>
          <a:xfrm flipV="1">
            <a:off x="3271838" y="1776412"/>
            <a:ext cx="2316162" cy="1766888"/>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9" name="Flowchart: Connector 48"/>
          <p:cNvSpPr/>
          <p:nvPr/>
        </p:nvSpPr>
        <p:spPr>
          <a:xfrm>
            <a:off x="2843214" y="1398985"/>
            <a:ext cx="3214687" cy="2572940"/>
          </a:xfrm>
          <a:prstGeom prst="flowChartConnector">
            <a:avLst/>
          </a:prstGeom>
          <a:no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dirty="0"/>
          </a:p>
        </p:txBody>
      </p:sp>
      <p:sp>
        <p:nvSpPr>
          <p:cNvPr id="51" name="Flowchart: Connector 50"/>
          <p:cNvSpPr/>
          <p:nvPr/>
        </p:nvSpPr>
        <p:spPr>
          <a:xfrm>
            <a:off x="3708400" y="2149078"/>
            <a:ext cx="1500188" cy="1071563"/>
          </a:xfrm>
          <a:prstGeom prst="flowChartConnector">
            <a:avLst/>
          </a:prstGeom>
          <a:solidFill>
            <a:schemeClr val="bg2">
              <a:lumMod val="50000"/>
            </a:schemeClr>
          </a:solidFill>
          <a:ln>
            <a:solidFill>
              <a:schemeClr val="bg2">
                <a:lumMod val="2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Font typeface="Arial" pitchFamily="34" charset="0"/>
              <a:buChar char="•"/>
              <a:defRPr/>
            </a:pPr>
            <a:r>
              <a:rPr lang="en-US" sz="1400" b="1" dirty="0">
                <a:solidFill>
                  <a:schemeClr val="bg1"/>
                </a:solidFill>
                <a:latin typeface="Arial Narrow" pitchFamily="34" charset="0"/>
              </a:rPr>
              <a:t>Residential</a:t>
            </a:r>
          </a:p>
          <a:p>
            <a:pPr eaLnBrk="1" hangingPunct="1">
              <a:buFont typeface="Arial" pitchFamily="34" charset="0"/>
              <a:buChar char="•"/>
              <a:defRPr/>
            </a:pPr>
            <a:r>
              <a:rPr lang="en-US" sz="1400" b="1" dirty="0">
                <a:solidFill>
                  <a:schemeClr val="bg1"/>
                </a:solidFill>
                <a:latin typeface="Arial Narrow" pitchFamily="34" charset="0"/>
              </a:rPr>
              <a:t>Economic</a:t>
            </a:r>
          </a:p>
          <a:p>
            <a:pPr eaLnBrk="1" hangingPunct="1">
              <a:buFont typeface="Arial" pitchFamily="34" charset="0"/>
              <a:buChar char="•"/>
              <a:defRPr/>
            </a:pPr>
            <a:r>
              <a:rPr lang="en-US" sz="1400" b="1" dirty="0">
                <a:solidFill>
                  <a:schemeClr val="bg1"/>
                </a:solidFill>
                <a:latin typeface="Arial Narrow" pitchFamily="34" charset="0"/>
              </a:rPr>
              <a:t>Social</a:t>
            </a:r>
          </a:p>
          <a:p>
            <a:pPr eaLnBrk="1" hangingPunct="1">
              <a:defRPr/>
            </a:pPr>
            <a:r>
              <a:rPr lang="en-US" sz="1400" b="1" dirty="0">
                <a:solidFill>
                  <a:schemeClr val="bg1"/>
                </a:solidFill>
                <a:latin typeface="Arial Narrow" pitchFamily="34" charset="0"/>
              </a:rPr>
              <a:t> Services</a:t>
            </a:r>
            <a:endParaRPr lang="en-ZA" sz="1400" b="1" dirty="0">
              <a:solidFill>
                <a:schemeClr val="bg1"/>
              </a:solidFill>
              <a:latin typeface="Arial Narrow" pitchFamily="34" charset="0"/>
            </a:endParaRPr>
          </a:p>
        </p:txBody>
      </p:sp>
      <p:sp>
        <p:nvSpPr>
          <p:cNvPr id="19467" name="TextBox 14"/>
          <p:cNvSpPr txBox="1">
            <a:spLocks noChangeArrowheads="1"/>
          </p:cNvSpPr>
          <p:nvPr/>
        </p:nvSpPr>
        <p:spPr bwMode="auto">
          <a:xfrm>
            <a:off x="3857625" y="1545431"/>
            <a:ext cx="3571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a:solidFill>
                  <a:srgbClr val="00B050"/>
                </a:solidFill>
              </a:rPr>
              <a:t>1</a:t>
            </a:r>
            <a:endParaRPr lang="en-ZA" altLang="en-US" b="1">
              <a:solidFill>
                <a:srgbClr val="00B050"/>
              </a:solidFill>
            </a:endParaRPr>
          </a:p>
        </p:txBody>
      </p:sp>
      <p:sp>
        <p:nvSpPr>
          <p:cNvPr id="19468" name="TextBox 15"/>
          <p:cNvSpPr txBox="1">
            <a:spLocks noChangeArrowheads="1"/>
          </p:cNvSpPr>
          <p:nvPr/>
        </p:nvSpPr>
        <p:spPr bwMode="auto">
          <a:xfrm>
            <a:off x="4714875" y="1675210"/>
            <a:ext cx="3571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a:solidFill>
                  <a:srgbClr val="00B050"/>
                </a:solidFill>
              </a:rPr>
              <a:t>2</a:t>
            </a:r>
            <a:endParaRPr lang="en-ZA" altLang="en-US" b="1">
              <a:solidFill>
                <a:srgbClr val="00B050"/>
              </a:solidFill>
            </a:endParaRPr>
          </a:p>
        </p:txBody>
      </p:sp>
      <p:sp>
        <p:nvSpPr>
          <p:cNvPr id="19469" name="TextBox 16"/>
          <p:cNvSpPr txBox="1">
            <a:spLocks noChangeArrowheads="1"/>
          </p:cNvSpPr>
          <p:nvPr/>
        </p:nvSpPr>
        <p:spPr bwMode="auto">
          <a:xfrm>
            <a:off x="5500689" y="2149079"/>
            <a:ext cx="357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a:solidFill>
                  <a:srgbClr val="00B050"/>
                </a:solidFill>
              </a:rPr>
              <a:t>3</a:t>
            </a:r>
            <a:endParaRPr lang="en-ZA" altLang="en-US" b="1">
              <a:solidFill>
                <a:srgbClr val="00B050"/>
              </a:solidFill>
            </a:endParaRPr>
          </a:p>
        </p:txBody>
      </p:sp>
      <p:sp>
        <p:nvSpPr>
          <p:cNvPr id="19470" name="TextBox 17"/>
          <p:cNvSpPr txBox="1">
            <a:spLocks noChangeArrowheads="1"/>
          </p:cNvSpPr>
          <p:nvPr/>
        </p:nvSpPr>
        <p:spPr bwMode="auto">
          <a:xfrm>
            <a:off x="5500689" y="2890838"/>
            <a:ext cx="357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a:solidFill>
                  <a:srgbClr val="00B050"/>
                </a:solidFill>
              </a:rPr>
              <a:t>4</a:t>
            </a:r>
            <a:endParaRPr lang="en-ZA" altLang="en-US" b="1">
              <a:solidFill>
                <a:srgbClr val="00B050"/>
              </a:solidFill>
            </a:endParaRPr>
          </a:p>
        </p:txBody>
      </p:sp>
      <p:sp>
        <p:nvSpPr>
          <p:cNvPr id="19471" name="TextBox 18"/>
          <p:cNvSpPr txBox="1">
            <a:spLocks noChangeArrowheads="1"/>
          </p:cNvSpPr>
          <p:nvPr/>
        </p:nvSpPr>
        <p:spPr bwMode="auto">
          <a:xfrm>
            <a:off x="4786314" y="3480198"/>
            <a:ext cx="357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a:solidFill>
                  <a:srgbClr val="00B050"/>
                </a:solidFill>
              </a:rPr>
              <a:t>5</a:t>
            </a:r>
            <a:endParaRPr lang="en-ZA" altLang="en-US" b="1">
              <a:solidFill>
                <a:srgbClr val="00B050"/>
              </a:solidFill>
            </a:endParaRPr>
          </a:p>
        </p:txBody>
      </p:sp>
      <p:sp>
        <p:nvSpPr>
          <p:cNvPr id="19472" name="TextBox 19"/>
          <p:cNvSpPr txBox="1">
            <a:spLocks noChangeArrowheads="1"/>
          </p:cNvSpPr>
          <p:nvPr/>
        </p:nvSpPr>
        <p:spPr bwMode="auto">
          <a:xfrm>
            <a:off x="3857625" y="3436144"/>
            <a:ext cx="3571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a:solidFill>
                  <a:srgbClr val="00B050"/>
                </a:solidFill>
              </a:rPr>
              <a:t>6</a:t>
            </a:r>
            <a:endParaRPr lang="en-ZA" altLang="en-US" b="1">
              <a:solidFill>
                <a:srgbClr val="00B050"/>
              </a:solidFill>
            </a:endParaRPr>
          </a:p>
        </p:txBody>
      </p:sp>
      <p:sp>
        <p:nvSpPr>
          <p:cNvPr id="19473" name="TextBox 20"/>
          <p:cNvSpPr txBox="1">
            <a:spLocks noChangeArrowheads="1"/>
          </p:cNvSpPr>
          <p:nvPr/>
        </p:nvSpPr>
        <p:spPr bwMode="auto">
          <a:xfrm>
            <a:off x="3286125" y="2889648"/>
            <a:ext cx="3571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a:solidFill>
                  <a:srgbClr val="00B050"/>
                </a:solidFill>
              </a:rPr>
              <a:t>7</a:t>
            </a:r>
            <a:endParaRPr lang="en-ZA" altLang="en-US" b="1">
              <a:solidFill>
                <a:srgbClr val="00B050"/>
              </a:solidFill>
            </a:endParaRPr>
          </a:p>
        </p:txBody>
      </p:sp>
      <p:cxnSp>
        <p:nvCxnSpPr>
          <p:cNvPr id="62" name="Straight Connector 61"/>
          <p:cNvCxnSpPr/>
          <p:nvPr/>
        </p:nvCxnSpPr>
        <p:spPr>
          <a:xfrm>
            <a:off x="1666876" y="853678"/>
            <a:ext cx="1476375" cy="0"/>
          </a:xfrm>
          <a:prstGeom prst="line">
            <a:avLst/>
          </a:prstGeom>
          <a:ln/>
        </p:spPr>
        <p:style>
          <a:lnRef idx="2">
            <a:schemeClr val="dk1"/>
          </a:lnRef>
          <a:fillRef idx="0">
            <a:schemeClr val="dk1"/>
          </a:fillRef>
          <a:effectRef idx="1">
            <a:schemeClr val="dk1"/>
          </a:effectRef>
          <a:fontRef idx="minor">
            <a:schemeClr val="tx1"/>
          </a:fontRef>
        </p:style>
      </p:cxnSp>
      <p:sp>
        <p:nvSpPr>
          <p:cNvPr id="19475" name="TextBox 34"/>
          <p:cNvSpPr txBox="1">
            <a:spLocks noChangeArrowheads="1"/>
          </p:cNvSpPr>
          <p:nvPr/>
        </p:nvSpPr>
        <p:spPr bwMode="auto">
          <a:xfrm>
            <a:off x="179388" y="259556"/>
            <a:ext cx="19288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b="1">
                <a:latin typeface="Arial Narrow" pitchFamily="34" charset="0"/>
              </a:rPr>
              <a:t>Outer Boundary:</a:t>
            </a:r>
          </a:p>
          <a:p>
            <a:pPr eaLnBrk="1" hangingPunct="1"/>
            <a:r>
              <a:rPr lang="en-US" altLang="en-US" sz="1400" b="1">
                <a:latin typeface="Arial Narrow" pitchFamily="34" charset="0"/>
              </a:rPr>
              <a:t>Single Title</a:t>
            </a:r>
          </a:p>
          <a:p>
            <a:pPr eaLnBrk="1" hangingPunct="1"/>
            <a:r>
              <a:rPr lang="en-US" altLang="en-US" sz="1400" b="1">
                <a:latin typeface="Arial Narrow" pitchFamily="34" charset="0"/>
              </a:rPr>
              <a:t>Title Holder: Governance Structure.</a:t>
            </a:r>
          </a:p>
        </p:txBody>
      </p:sp>
      <p:sp>
        <p:nvSpPr>
          <p:cNvPr id="72" name="TextBox 43"/>
          <p:cNvSpPr txBox="1">
            <a:spLocks noChangeArrowheads="1"/>
          </p:cNvSpPr>
          <p:nvPr/>
        </p:nvSpPr>
        <p:spPr bwMode="auto">
          <a:xfrm>
            <a:off x="1500189" y="33338"/>
            <a:ext cx="6196012" cy="646331"/>
          </a:xfrm>
          <a:prstGeom prst="rect">
            <a:avLst/>
          </a:prstGeom>
          <a:noFill/>
          <a:ln w="9525">
            <a:noFill/>
            <a:miter lim="800000"/>
            <a:headEnd/>
            <a:tailEnd/>
          </a:ln>
        </p:spPr>
        <p:txBody>
          <a:bodyPr>
            <a:spAutoFit/>
          </a:bodyPr>
          <a:lstStyle/>
          <a:p>
            <a:pPr algn="ctr" eaLnBrk="1" hangingPunct="1">
              <a:defRPr/>
            </a:pPr>
            <a:r>
              <a:rPr lang="en-US" b="1" dirty="0">
                <a:ln w="1905"/>
                <a:effectLst>
                  <a:innerShdw blurRad="69850" dist="43180" dir="5400000">
                    <a:srgbClr val="000000">
                      <a:alpha val="65000"/>
                    </a:srgbClr>
                  </a:innerShdw>
                </a:effectLst>
                <a:latin typeface="Arial" panose="020B0604020202020204" pitchFamily="34" charset="0"/>
                <a:cs typeface="Arial" pitchFamily="34" charset="0"/>
              </a:rPr>
              <a:t>Figure 2 (b): RURAL ECONOMY TRANSFORMATION: COMMUNAL TENURE  MODEL</a:t>
            </a:r>
            <a:endParaRPr lang="en-ZA" b="1" dirty="0">
              <a:ln w="1905"/>
              <a:effectLst>
                <a:innerShdw blurRad="69850" dist="43180" dir="5400000">
                  <a:srgbClr val="000000">
                    <a:alpha val="65000"/>
                  </a:srgbClr>
                </a:innerShdw>
              </a:effectLst>
              <a:latin typeface="Arial" panose="020B0604020202020204" pitchFamily="34" charset="0"/>
              <a:cs typeface="Arial" pitchFamily="34" charset="0"/>
            </a:endParaRPr>
          </a:p>
        </p:txBody>
      </p:sp>
      <p:sp>
        <p:nvSpPr>
          <p:cNvPr id="19477" name="TextBox 45"/>
          <p:cNvSpPr txBox="1">
            <a:spLocks noChangeArrowheads="1"/>
          </p:cNvSpPr>
          <p:nvPr/>
        </p:nvSpPr>
        <p:spPr bwMode="auto">
          <a:xfrm>
            <a:off x="7310438" y="1425179"/>
            <a:ext cx="1725612"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b="1">
                <a:solidFill>
                  <a:srgbClr val="C00000"/>
                </a:solidFill>
                <a:latin typeface="Arial Black" pitchFamily="34" charset="0"/>
              </a:rPr>
              <a:t>COMMUNALLY OWNED:</a:t>
            </a:r>
          </a:p>
          <a:p>
            <a:pPr eaLnBrk="1" hangingPunct="1"/>
            <a:r>
              <a:rPr lang="en-US" altLang="en-US" sz="1400" b="1">
                <a:solidFill>
                  <a:srgbClr val="C00000"/>
                </a:solidFill>
                <a:latin typeface="Arial Black" pitchFamily="34" charset="0"/>
              </a:rPr>
              <a:t>Collective and individual enterprise and industrial sector </a:t>
            </a:r>
            <a:endParaRPr lang="en-ZA" altLang="en-US" sz="1400" b="1">
              <a:solidFill>
                <a:srgbClr val="C00000"/>
              </a:solidFill>
              <a:latin typeface="Arial Black" pitchFamily="34" charset="0"/>
            </a:endParaRPr>
          </a:p>
        </p:txBody>
      </p:sp>
      <p:cxnSp>
        <p:nvCxnSpPr>
          <p:cNvPr id="74" name="Straight Connector 73"/>
          <p:cNvCxnSpPr/>
          <p:nvPr/>
        </p:nvCxnSpPr>
        <p:spPr>
          <a:xfrm flipH="1" flipV="1">
            <a:off x="6584950" y="2074069"/>
            <a:ext cx="725488" cy="72629"/>
          </a:xfrm>
          <a:prstGeom prst="line">
            <a:avLst/>
          </a:prstGeom>
          <a:ln/>
        </p:spPr>
        <p:style>
          <a:lnRef idx="2">
            <a:schemeClr val="accent2"/>
          </a:lnRef>
          <a:fillRef idx="0">
            <a:schemeClr val="accent2"/>
          </a:fillRef>
          <a:effectRef idx="1">
            <a:schemeClr val="accent2"/>
          </a:effectRef>
          <a:fontRef idx="minor">
            <a:schemeClr val="tx1"/>
          </a:fontRef>
        </p:style>
      </p:cxnSp>
      <p:sp>
        <p:nvSpPr>
          <p:cNvPr id="19479" name="TextBox 74"/>
          <p:cNvSpPr txBox="1">
            <a:spLocks noChangeArrowheads="1"/>
          </p:cNvSpPr>
          <p:nvPr/>
        </p:nvSpPr>
        <p:spPr bwMode="auto">
          <a:xfrm>
            <a:off x="3348039" y="2193131"/>
            <a:ext cx="339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solidFill>
                  <a:srgbClr val="00B050"/>
                </a:solidFill>
                <a:latin typeface="Calibri" pitchFamily="34" charset="0"/>
                <a:cs typeface="Calibri" pitchFamily="34" charset="0"/>
              </a:rPr>
              <a:t>8</a:t>
            </a:r>
            <a:endParaRPr lang="en-ZA" altLang="en-US" b="1">
              <a:solidFill>
                <a:srgbClr val="00B050"/>
              </a:solidFill>
              <a:latin typeface="Calibri" pitchFamily="34" charset="0"/>
              <a:cs typeface="Calibri" pitchFamily="34" charset="0"/>
            </a:endParaRPr>
          </a:p>
        </p:txBody>
      </p:sp>
      <p:sp>
        <p:nvSpPr>
          <p:cNvPr id="19480" name="TextBox 53"/>
          <p:cNvSpPr txBox="1">
            <a:spLocks noChangeArrowheads="1"/>
          </p:cNvSpPr>
          <p:nvPr/>
        </p:nvSpPr>
        <p:spPr bwMode="auto">
          <a:xfrm>
            <a:off x="7329488" y="3013473"/>
            <a:ext cx="149066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b="1">
                <a:solidFill>
                  <a:srgbClr val="00B050"/>
                </a:solidFill>
                <a:latin typeface="Arial Black" pitchFamily="34" charset="0"/>
              </a:rPr>
              <a:t>1 – 8  </a:t>
            </a:r>
          </a:p>
          <a:p>
            <a:pPr eaLnBrk="1" hangingPunct="1"/>
            <a:r>
              <a:rPr lang="en-US" altLang="en-US" sz="1400" b="1">
                <a:solidFill>
                  <a:srgbClr val="00B050"/>
                </a:solidFill>
                <a:latin typeface="Arial Black" pitchFamily="34" charset="0"/>
              </a:rPr>
              <a:t>HOUSEHOLD SECTOR: Basic unit of production</a:t>
            </a:r>
            <a:endParaRPr lang="en-ZA" altLang="en-US" sz="1400" b="1">
              <a:solidFill>
                <a:srgbClr val="00B050"/>
              </a:solidFill>
              <a:latin typeface="Arial Black" pitchFamily="34" charset="0"/>
            </a:endParaRPr>
          </a:p>
        </p:txBody>
      </p:sp>
      <p:cxnSp>
        <p:nvCxnSpPr>
          <p:cNvPr id="78" name="Straight Connector 77"/>
          <p:cNvCxnSpPr/>
          <p:nvPr/>
        </p:nvCxnSpPr>
        <p:spPr>
          <a:xfrm flipH="1">
            <a:off x="5667375" y="3275410"/>
            <a:ext cx="1690688" cy="0"/>
          </a:xfrm>
          <a:prstGeom prst="line">
            <a:avLst/>
          </a:prstGeom>
          <a:ln/>
        </p:spPr>
        <p:style>
          <a:lnRef idx="2">
            <a:schemeClr val="accent3"/>
          </a:lnRef>
          <a:fillRef idx="0">
            <a:schemeClr val="accent3"/>
          </a:fillRef>
          <a:effectRef idx="1">
            <a:schemeClr val="accent3"/>
          </a:effectRef>
          <a:fontRef idx="minor">
            <a:schemeClr val="tx1"/>
          </a:fontRef>
        </p:style>
      </p:cxnSp>
      <p:sp>
        <p:nvSpPr>
          <p:cNvPr id="79" name="TextBox 36"/>
          <p:cNvSpPr txBox="1">
            <a:spLocks noChangeArrowheads="1"/>
          </p:cNvSpPr>
          <p:nvPr/>
        </p:nvSpPr>
        <p:spPr bwMode="auto">
          <a:xfrm>
            <a:off x="1" y="4725592"/>
            <a:ext cx="9467851" cy="584775"/>
          </a:xfrm>
          <a:prstGeom prst="rect">
            <a:avLst/>
          </a:prstGeom>
          <a:noFill/>
          <a:ln w="9525">
            <a:noFill/>
            <a:miter lim="800000"/>
            <a:headEnd/>
            <a:tailEnd/>
          </a:ln>
        </p:spPr>
        <p:txBody>
          <a:bodyPr>
            <a:spAutoFit/>
          </a:bodyPr>
          <a:lstStyle/>
          <a:p>
            <a:pPr algn="ctr" eaLnBrk="1" hangingPunct="1">
              <a:defRPr/>
            </a:pPr>
            <a:r>
              <a:rPr lang="en-US" sz="1600" b="1" dirty="0">
                <a:ln w="1905"/>
                <a:effectLst>
                  <a:innerShdw blurRad="69850" dist="43180" dir="5400000">
                    <a:srgbClr val="000000">
                      <a:alpha val="65000"/>
                    </a:srgbClr>
                  </a:innerShdw>
                </a:effectLst>
                <a:latin typeface="Arial" panose="020B0604020202020204" pitchFamily="34" charset="0"/>
                <a:cs typeface="Arial" pitchFamily="34" charset="0"/>
              </a:rPr>
              <a:t>ROLES: TRADITIONAL COUNCIL/ MUNICIPAL  COUNCIL / CPA / TRUST</a:t>
            </a:r>
          </a:p>
          <a:p>
            <a:pPr eaLnBrk="1" hangingPunct="1">
              <a:defRPr/>
            </a:pPr>
            <a:r>
              <a:rPr lang="en-US" sz="1600" b="1" dirty="0">
                <a:ln w="1905"/>
                <a:effectLst>
                  <a:innerShdw blurRad="69850" dist="43180" dir="5400000">
                    <a:srgbClr val="000000">
                      <a:alpha val="65000"/>
                    </a:srgbClr>
                  </a:innerShdw>
                </a:effectLst>
                <a:latin typeface="Arial" panose="020B0604020202020204" pitchFamily="34" charset="0"/>
                <a:cs typeface="Arial" pitchFamily="34" charset="0"/>
              </a:rPr>
              <a:t>PRINCIPLE: COMPLEMENTARITY  ACROSS TRADITIONAL &amp; DEMOCRATIC INSTITUTIONS</a:t>
            </a:r>
            <a:endParaRPr lang="en-ZA" sz="1600" b="1" dirty="0">
              <a:ln w="1905"/>
              <a:effectLst>
                <a:innerShdw blurRad="69850" dist="43180" dir="5400000">
                  <a:srgbClr val="000000">
                    <a:alpha val="65000"/>
                  </a:srgbClr>
                </a:innerShdw>
              </a:effectLst>
              <a:latin typeface="Arial" panose="020B0604020202020204" pitchFamily="34" charset="0"/>
              <a:cs typeface="Arial" pitchFamily="34" charset="0"/>
            </a:endParaRPr>
          </a:p>
        </p:txBody>
      </p:sp>
      <p:sp>
        <p:nvSpPr>
          <p:cNvPr id="19483" name="TextBox 52"/>
          <p:cNvSpPr txBox="1">
            <a:spLocks noChangeArrowheads="1"/>
          </p:cNvSpPr>
          <p:nvPr/>
        </p:nvSpPr>
        <p:spPr bwMode="auto">
          <a:xfrm>
            <a:off x="2916238" y="683419"/>
            <a:ext cx="3143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i="1">
                <a:cs typeface="Arial" charset="0"/>
              </a:rPr>
              <a:t>COMMUNALLY   </a:t>
            </a:r>
          </a:p>
          <a:p>
            <a:pPr algn="ctr" eaLnBrk="1" hangingPunct="1"/>
            <a:r>
              <a:rPr lang="en-US" altLang="en-US" b="1" i="1">
                <a:cs typeface="Arial" charset="0"/>
              </a:rPr>
              <a:t>OWNED</a:t>
            </a:r>
            <a:r>
              <a:rPr lang="en-US" altLang="en-US" i="1">
                <a:cs typeface="Arial" charset="0"/>
              </a:rPr>
              <a:t>:</a:t>
            </a:r>
            <a:endParaRPr lang="en-ZA" altLang="en-US" i="1">
              <a:cs typeface="Arial" charset="0"/>
            </a:endParaRPr>
          </a:p>
        </p:txBody>
      </p:sp>
      <p:sp>
        <p:nvSpPr>
          <p:cNvPr id="81" name="TextBox 80"/>
          <p:cNvSpPr txBox="1"/>
          <p:nvPr/>
        </p:nvSpPr>
        <p:spPr>
          <a:xfrm rot="20682503">
            <a:off x="2863851" y="1163450"/>
            <a:ext cx="1660525" cy="276999"/>
          </a:xfrm>
          <a:prstGeom prst="rect">
            <a:avLst/>
          </a:prstGeom>
          <a:noFill/>
        </p:spPr>
        <p:txBody>
          <a:bodyPr>
            <a:spAutoFit/>
          </a:bodyPr>
          <a:lstStyle/>
          <a:p>
            <a:pPr algn="ctr" eaLnBrk="1" hangingPunct="1">
              <a:defRPr/>
            </a:pPr>
            <a:r>
              <a:rPr lang="en-US" sz="1200" b="1" dirty="0">
                <a:latin typeface="Arial Rounded MT Bold" pitchFamily="34" charset="0"/>
                <a:cs typeface="Arial" pitchFamily="34" charset="0"/>
              </a:rPr>
              <a:t>GRAZING</a:t>
            </a:r>
            <a:endParaRPr lang="en-ZA" sz="1200" b="1" dirty="0">
              <a:latin typeface="Arial Rounded MT Bold" pitchFamily="34" charset="0"/>
              <a:cs typeface="Arial" pitchFamily="34" charset="0"/>
            </a:endParaRPr>
          </a:p>
        </p:txBody>
      </p:sp>
      <p:sp>
        <p:nvSpPr>
          <p:cNvPr id="82" name="TextBox 81"/>
          <p:cNvSpPr txBox="1"/>
          <p:nvPr/>
        </p:nvSpPr>
        <p:spPr>
          <a:xfrm rot="192921">
            <a:off x="2779713" y="4049792"/>
            <a:ext cx="3143250" cy="369332"/>
          </a:xfrm>
          <a:prstGeom prst="rect">
            <a:avLst/>
          </a:prstGeom>
          <a:noFill/>
        </p:spPr>
        <p:txBody>
          <a:bodyPr>
            <a:spAutoFit/>
          </a:bodyPr>
          <a:lstStyle/>
          <a:p>
            <a:pPr algn="ctr" eaLnBrk="1" hangingPunct="1">
              <a:defRPr/>
            </a:pPr>
            <a:r>
              <a:rPr lang="en-US" b="1" dirty="0">
                <a:latin typeface="Arial Rounded MT Bold" pitchFamily="34" charset="0"/>
                <a:cs typeface="Arial" pitchFamily="34" charset="0"/>
              </a:rPr>
              <a:t>INFRASTRUCTURE</a:t>
            </a:r>
            <a:endParaRPr lang="en-ZA" b="1" dirty="0">
              <a:latin typeface="Arial Rounded MT Bold" pitchFamily="34" charset="0"/>
              <a:cs typeface="Arial" pitchFamily="34" charset="0"/>
            </a:endParaRPr>
          </a:p>
        </p:txBody>
      </p:sp>
      <p:sp>
        <p:nvSpPr>
          <p:cNvPr id="83" name="TextBox 82"/>
          <p:cNvSpPr txBox="1"/>
          <p:nvPr/>
        </p:nvSpPr>
        <p:spPr>
          <a:xfrm rot="1034421">
            <a:off x="4083050" y="1159789"/>
            <a:ext cx="1792288" cy="246221"/>
          </a:xfrm>
          <a:prstGeom prst="rect">
            <a:avLst/>
          </a:prstGeom>
          <a:noFill/>
        </p:spPr>
        <p:txBody>
          <a:bodyPr>
            <a:spAutoFit/>
          </a:bodyPr>
          <a:lstStyle/>
          <a:p>
            <a:pPr algn="r" eaLnBrk="1" hangingPunct="1">
              <a:defRPr/>
            </a:pPr>
            <a:r>
              <a:rPr lang="en-US" sz="1000" b="1" dirty="0">
                <a:latin typeface="Arial Rounded MT Bold" pitchFamily="34" charset="0"/>
                <a:cs typeface="Arial" pitchFamily="34" charset="0"/>
              </a:rPr>
              <a:t>CROPPING</a:t>
            </a:r>
            <a:endParaRPr lang="en-ZA" sz="1000" b="1" dirty="0">
              <a:latin typeface="Arial Rounded MT Bold" pitchFamily="34" charset="0"/>
              <a:cs typeface="Arial" pitchFamily="34" charset="0"/>
            </a:endParaRPr>
          </a:p>
        </p:txBody>
      </p:sp>
      <p:cxnSp>
        <p:nvCxnSpPr>
          <p:cNvPr id="84" name="Straight Connector 83"/>
          <p:cNvCxnSpPr/>
          <p:nvPr/>
        </p:nvCxnSpPr>
        <p:spPr>
          <a:xfrm flipH="1">
            <a:off x="5037138" y="2146698"/>
            <a:ext cx="2273300" cy="586978"/>
          </a:xfrm>
          <a:prstGeom prst="line">
            <a:avLst/>
          </a:prstGeom>
          <a:ln/>
        </p:spPr>
        <p:style>
          <a:lnRef idx="2">
            <a:schemeClr val="accent2"/>
          </a:lnRef>
          <a:fillRef idx="0">
            <a:schemeClr val="accent2"/>
          </a:fillRef>
          <a:effectRef idx="1">
            <a:schemeClr val="accent2"/>
          </a:effectRef>
          <a:fontRef idx="minor">
            <a:schemeClr val="tx1"/>
          </a:fontRef>
        </p:style>
      </p:cxnSp>
      <p:sp>
        <p:nvSpPr>
          <p:cNvPr id="85" name="TextBox 84"/>
          <p:cNvSpPr txBox="1"/>
          <p:nvPr/>
        </p:nvSpPr>
        <p:spPr>
          <a:xfrm>
            <a:off x="142876" y="1028700"/>
            <a:ext cx="1687513" cy="1384995"/>
          </a:xfrm>
          <a:prstGeom prst="rect">
            <a:avLst/>
          </a:prstGeom>
          <a:noFill/>
          <a:ln>
            <a:solidFill>
              <a:schemeClr val="bg2">
                <a:lumMod val="50000"/>
              </a:schemeClr>
            </a:solidFill>
          </a:ln>
        </p:spPr>
        <p:txBody>
          <a:bodyPr>
            <a:spAutoFit/>
          </a:bodyPr>
          <a:lstStyle/>
          <a:p>
            <a:pPr eaLnBrk="1" hangingPunct="1">
              <a:defRPr/>
            </a:pPr>
            <a:r>
              <a:rPr lang="en-US" sz="1400" b="1" dirty="0">
                <a:solidFill>
                  <a:schemeClr val="bg2">
                    <a:lumMod val="25000"/>
                  </a:schemeClr>
                </a:solidFill>
                <a:latin typeface="Arial Narrow" pitchFamily="34" charset="0"/>
                <a:cs typeface="Arial" pitchFamily="34" charset="0"/>
              </a:rPr>
              <a:t>Roles:</a:t>
            </a:r>
          </a:p>
          <a:p>
            <a:pPr eaLnBrk="1" hangingPunct="1">
              <a:buFont typeface="Arial" pitchFamily="34" charset="0"/>
              <a:buChar char="•"/>
              <a:defRPr/>
            </a:pPr>
            <a:r>
              <a:rPr lang="en-US" sz="1400" b="1" dirty="0">
                <a:solidFill>
                  <a:schemeClr val="bg2">
                    <a:lumMod val="25000"/>
                  </a:schemeClr>
                </a:solidFill>
                <a:latin typeface="Arial Narrow" pitchFamily="34" charset="0"/>
                <a:cs typeface="Arial" pitchFamily="34" charset="0"/>
              </a:rPr>
              <a:t> Title Holder</a:t>
            </a:r>
          </a:p>
          <a:p>
            <a:pPr eaLnBrk="1" hangingPunct="1">
              <a:buFont typeface="Arial" pitchFamily="34" charset="0"/>
              <a:buChar char="•"/>
              <a:defRPr/>
            </a:pPr>
            <a:r>
              <a:rPr lang="en-US" sz="1400" b="1" dirty="0">
                <a:solidFill>
                  <a:schemeClr val="bg2">
                    <a:lumMod val="25000"/>
                  </a:schemeClr>
                </a:solidFill>
                <a:latin typeface="Arial Narrow" pitchFamily="34" charset="0"/>
                <a:cs typeface="Arial" pitchFamily="34" charset="0"/>
              </a:rPr>
              <a:t> Adjudication of  </a:t>
            </a:r>
          </a:p>
          <a:p>
            <a:pPr eaLnBrk="1" hangingPunct="1">
              <a:defRPr/>
            </a:pPr>
            <a:r>
              <a:rPr lang="en-US" sz="1400" b="1" dirty="0">
                <a:solidFill>
                  <a:schemeClr val="bg2">
                    <a:lumMod val="25000"/>
                  </a:schemeClr>
                </a:solidFill>
                <a:latin typeface="Arial Narrow" pitchFamily="34" charset="0"/>
                <a:cs typeface="Arial" pitchFamily="34" charset="0"/>
              </a:rPr>
              <a:t>  disputes on land</a:t>
            </a:r>
          </a:p>
          <a:p>
            <a:pPr eaLnBrk="1" hangingPunct="1">
              <a:buFont typeface="Arial" pitchFamily="34" charset="0"/>
              <a:buChar char="•"/>
              <a:defRPr/>
            </a:pPr>
            <a:r>
              <a:rPr lang="en-US" sz="1400" b="1" dirty="0">
                <a:solidFill>
                  <a:schemeClr val="bg2">
                    <a:lumMod val="25000"/>
                  </a:schemeClr>
                </a:solidFill>
                <a:latin typeface="Arial Narrow" pitchFamily="34" charset="0"/>
                <a:cs typeface="Arial" pitchFamily="34" charset="0"/>
              </a:rPr>
              <a:t> Reference Point</a:t>
            </a:r>
          </a:p>
          <a:p>
            <a:pPr eaLnBrk="1" hangingPunct="1">
              <a:buFont typeface="Arial" pitchFamily="34" charset="0"/>
              <a:buChar char="•"/>
              <a:defRPr/>
            </a:pPr>
            <a:r>
              <a:rPr lang="en-US" sz="1400" b="1" dirty="0">
                <a:solidFill>
                  <a:schemeClr val="bg2">
                    <a:lumMod val="25000"/>
                  </a:schemeClr>
                </a:solidFill>
                <a:latin typeface="Arial Narrow" pitchFamily="34" charset="0"/>
                <a:cs typeface="Arial" pitchFamily="34" charset="0"/>
              </a:rPr>
              <a:t>Land allocation </a:t>
            </a:r>
          </a:p>
        </p:txBody>
      </p:sp>
      <p:cxnSp>
        <p:nvCxnSpPr>
          <p:cNvPr id="86" name="Straight Connector 85"/>
          <p:cNvCxnSpPr/>
          <p:nvPr/>
        </p:nvCxnSpPr>
        <p:spPr>
          <a:xfrm flipH="1">
            <a:off x="1763713" y="2890838"/>
            <a:ext cx="2273300" cy="59531"/>
          </a:xfrm>
          <a:prstGeom prst="line">
            <a:avLst/>
          </a:prstGeom>
          <a:ln/>
        </p:spPr>
        <p:style>
          <a:lnRef idx="2">
            <a:schemeClr val="dk1"/>
          </a:lnRef>
          <a:fillRef idx="0">
            <a:schemeClr val="dk1"/>
          </a:fillRef>
          <a:effectRef idx="1">
            <a:schemeClr val="dk1"/>
          </a:effectRef>
          <a:fontRef idx="minor">
            <a:schemeClr val="tx1"/>
          </a:fontRef>
        </p:style>
      </p:cxnSp>
      <p:sp>
        <p:nvSpPr>
          <p:cNvPr id="19490" name="TextBox 5"/>
          <p:cNvSpPr txBox="1">
            <a:spLocks noChangeArrowheads="1"/>
          </p:cNvSpPr>
          <p:nvPr/>
        </p:nvSpPr>
        <p:spPr bwMode="auto">
          <a:xfrm>
            <a:off x="34926" y="2787254"/>
            <a:ext cx="22145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ZA" altLang="en-US" sz="1400" b="1">
                <a:latin typeface="Arial Black" pitchFamily="34" charset="0"/>
              </a:rPr>
              <a:t>COMMUNITY-PUBLIC-PRIVATE-COLLABORATION</a:t>
            </a:r>
          </a:p>
        </p:txBody>
      </p:sp>
      <p:sp>
        <p:nvSpPr>
          <p:cNvPr id="88" name="TextBox 87"/>
          <p:cNvSpPr txBox="1"/>
          <p:nvPr/>
        </p:nvSpPr>
        <p:spPr>
          <a:xfrm rot="16715425">
            <a:off x="6119813" y="2627204"/>
            <a:ext cx="828675" cy="646331"/>
          </a:xfrm>
          <a:prstGeom prst="rect">
            <a:avLst/>
          </a:prstGeom>
          <a:noFill/>
        </p:spPr>
        <p:txBody>
          <a:bodyPr>
            <a:spAutoFit/>
          </a:bodyPr>
          <a:lstStyle/>
          <a:p>
            <a:pPr algn="r" eaLnBrk="1" hangingPunct="1">
              <a:defRPr/>
            </a:pPr>
            <a:r>
              <a:rPr lang="en-US" dirty="0">
                <a:latin typeface="Arial Rounded MT Bold" pitchFamily="34" charset="0"/>
                <a:cs typeface="Arial" pitchFamily="34" charset="0"/>
              </a:rPr>
              <a:t>MINING</a:t>
            </a:r>
            <a:endParaRPr lang="en-ZA" dirty="0">
              <a:latin typeface="Arial Rounded MT Bold" pitchFamily="34" charset="0"/>
              <a:cs typeface="Arial" pitchFamily="34" charset="0"/>
            </a:endParaRPr>
          </a:p>
        </p:txBody>
      </p:sp>
      <p:sp>
        <p:nvSpPr>
          <p:cNvPr id="89" name="TextBox 88"/>
          <p:cNvSpPr txBox="1"/>
          <p:nvPr/>
        </p:nvSpPr>
        <p:spPr>
          <a:xfrm rot="3898676">
            <a:off x="5448103" y="1622911"/>
            <a:ext cx="1370409" cy="646331"/>
          </a:xfrm>
          <a:prstGeom prst="rect">
            <a:avLst/>
          </a:prstGeom>
          <a:noFill/>
        </p:spPr>
        <p:txBody>
          <a:bodyPr>
            <a:spAutoFit/>
          </a:bodyPr>
          <a:lstStyle/>
          <a:p>
            <a:pPr algn="ctr" eaLnBrk="1" hangingPunct="1">
              <a:defRPr/>
            </a:pPr>
            <a:r>
              <a:rPr lang="en-US" b="1" dirty="0">
                <a:solidFill>
                  <a:schemeClr val="accent6">
                    <a:lumMod val="75000"/>
                  </a:schemeClr>
                </a:solidFill>
                <a:latin typeface="Arial Rounded MT Bold" pitchFamily="34" charset="0"/>
                <a:cs typeface="Arial" pitchFamily="34" charset="0"/>
              </a:rPr>
              <a:t>FORESTRY</a:t>
            </a:r>
            <a:endParaRPr lang="en-ZA" b="1" dirty="0">
              <a:solidFill>
                <a:schemeClr val="accent6">
                  <a:lumMod val="75000"/>
                </a:schemeClr>
              </a:solidFill>
              <a:latin typeface="Arial Rounded MT Bold" pitchFamily="34" charset="0"/>
              <a:cs typeface="Arial" pitchFamily="34" charset="0"/>
            </a:endParaRPr>
          </a:p>
        </p:txBody>
      </p:sp>
      <p:sp>
        <p:nvSpPr>
          <p:cNvPr id="90" name="Rectangle 89"/>
          <p:cNvSpPr/>
          <p:nvPr/>
        </p:nvSpPr>
        <p:spPr>
          <a:xfrm rot="18570465">
            <a:off x="5436356" y="3637836"/>
            <a:ext cx="1268489" cy="369332"/>
          </a:xfrm>
          <a:prstGeom prst="rect">
            <a:avLst/>
          </a:prstGeom>
        </p:spPr>
        <p:txBody>
          <a:bodyPr wrap="none">
            <a:spAutoFit/>
          </a:bodyPr>
          <a:lstStyle/>
          <a:p>
            <a:pPr eaLnBrk="1" hangingPunct="1">
              <a:defRPr/>
            </a:pPr>
            <a:r>
              <a:rPr lang="en-US" b="1" dirty="0">
                <a:latin typeface="Arial Rounded MT Bold" pitchFamily="34" charset="0"/>
                <a:cs typeface="Arial" pitchFamily="34" charset="0"/>
              </a:rPr>
              <a:t>TOURISM</a:t>
            </a:r>
            <a:endParaRPr lang="en-ZA" dirty="0">
              <a:latin typeface="Arial" panose="020B0604020202020204" pitchFamily="34" charset="0"/>
              <a:cs typeface="Arial" pitchFamily="34" charset="0"/>
            </a:endParaRPr>
          </a:p>
        </p:txBody>
      </p:sp>
      <p:sp>
        <p:nvSpPr>
          <p:cNvPr id="91" name="TextBox 90"/>
          <p:cNvSpPr txBox="1"/>
          <p:nvPr/>
        </p:nvSpPr>
        <p:spPr>
          <a:xfrm rot="3727136">
            <a:off x="1482725" y="3244056"/>
            <a:ext cx="2357438" cy="369888"/>
          </a:xfrm>
          <a:prstGeom prst="rect">
            <a:avLst/>
          </a:prstGeom>
          <a:noFill/>
        </p:spPr>
        <p:txBody>
          <a:bodyPr>
            <a:spAutoFit/>
          </a:bodyPr>
          <a:lstStyle/>
          <a:p>
            <a:pPr algn="ctr" eaLnBrk="1" hangingPunct="1">
              <a:defRPr/>
            </a:pPr>
            <a:r>
              <a:rPr lang="en-US" b="1" dirty="0">
                <a:latin typeface="Arial Rounded MT Bold" pitchFamily="34" charset="0"/>
                <a:cs typeface="Arial" pitchFamily="34" charset="0"/>
              </a:rPr>
              <a:t>MANUFACTURING</a:t>
            </a:r>
            <a:endParaRPr lang="en-ZA" b="1" dirty="0">
              <a:latin typeface="Arial Rounded MT Bold" pitchFamily="34" charset="0"/>
              <a:cs typeface="Arial" pitchFamily="34" charset="0"/>
            </a:endParaRPr>
          </a:p>
        </p:txBody>
      </p:sp>
      <p:sp>
        <p:nvSpPr>
          <p:cNvPr id="19495" name="Slide Number Placeholder 6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81C34DA-14B2-4701-8502-BCB16A82BEFC}" type="slidenum">
              <a:rPr lang="en-US" altLang="en-US" smtClean="0">
                <a:solidFill>
                  <a:srgbClr val="898989"/>
                </a:solidFill>
              </a:rPr>
              <a:pPr/>
              <a:t>9</a:t>
            </a:fld>
            <a:endParaRPr lang="en-US" altLang="en-US" smtClean="0">
              <a:solidFill>
                <a:srgbClr val="898989"/>
              </a:solidFill>
            </a:endParaRPr>
          </a:p>
        </p:txBody>
      </p:sp>
      <p:sp>
        <p:nvSpPr>
          <p:cNvPr id="95" name="TextBox 94"/>
          <p:cNvSpPr txBox="1"/>
          <p:nvPr/>
        </p:nvSpPr>
        <p:spPr>
          <a:xfrm rot="17496613">
            <a:off x="1742877" y="1419374"/>
            <a:ext cx="1527572" cy="1077218"/>
          </a:xfrm>
          <a:prstGeom prst="rect">
            <a:avLst/>
          </a:prstGeom>
          <a:noFill/>
        </p:spPr>
        <p:txBody>
          <a:bodyPr>
            <a:spAutoFit/>
          </a:bodyPr>
          <a:lstStyle/>
          <a:p>
            <a:pPr algn="ctr" eaLnBrk="1" hangingPunct="1">
              <a:defRPr/>
            </a:pPr>
            <a:r>
              <a:rPr lang="en-US" sz="1600" b="1" dirty="0">
                <a:latin typeface="Arial Rounded MT Bold" pitchFamily="34" charset="0"/>
                <a:cs typeface="Arial" pitchFamily="34" charset="0"/>
              </a:rPr>
              <a:t>ENVIRONMENTAL MANAGEMENT</a:t>
            </a:r>
            <a:endParaRPr lang="en-ZA" sz="1600" b="1" dirty="0">
              <a:latin typeface="Arial Rounded MT Bold" pitchFamily="34" charset="0"/>
              <a:cs typeface="Arial" pitchFamily="34" charset="0"/>
            </a:endParaRPr>
          </a:p>
        </p:txBody>
      </p:sp>
      <p:sp>
        <p:nvSpPr>
          <p:cNvPr id="97" name="TextBox 96"/>
          <p:cNvSpPr txBox="1"/>
          <p:nvPr/>
        </p:nvSpPr>
        <p:spPr>
          <a:xfrm rot="19586038">
            <a:off x="3068638" y="1718162"/>
            <a:ext cx="1782762" cy="646331"/>
          </a:xfrm>
          <a:prstGeom prst="rect">
            <a:avLst/>
          </a:prstGeom>
          <a:noFill/>
        </p:spPr>
        <p:txBody>
          <a:bodyPr>
            <a:spAutoFit/>
          </a:bodyPr>
          <a:lstStyle/>
          <a:p>
            <a:pPr eaLnBrk="1" hangingPunct="1">
              <a:defRPr/>
            </a:pPr>
            <a:r>
              <a:rPr lang="en-ZA" b="1" dirty="0">
                <a:solidFill>
                  <a:schemeClr val="bg1">
                    <a:lumMod val="50000"/>
                  </a:schemeClr>
                </a:solidFill>
                <a:latin typeface="Arial" panose="020B0604020202020204" pitchFamily="34" charset="0"/>
                <a:cs typeface="Arial" pitchFamily="34" charset="0"/>
              </a:rPr>
              <a:t>INVESTMENT</a:t>
            </a:r>
          </a:p>
          <a:p>
            <a:pPr algn="ctr" eaLnBrk="1" hangingPunct="1">
              <a:defRPr/>
            </a:pPr>
            <a:r>
              <a:rPr lang="en-ZA" b="1" dirty="0">
                <a:solidFill>
                  <a:schemeClr val="bg1">
                    <a:lumMod val="50000"/>
                  </a:schemeClr>
                </a:solidFill>
                <a:latin typeface="Arial" panose="020B0604020202020204" pitchFamily="34" charset="0"/>
                <a:cs typeface="Arial" pitchFamily="34" charset="0"/>
              </a:rPr>
              <a:t>AND</a:t>
            </a:r>
          </a:p>
        </p:txBody>
      </p:sp>
      <p:sp>
        <p:nvSpPr>
          <p:cNvPr id="98" name="Rectangle 97"/>
          <p:cNvSpPr/>
          <p:nvPr/>
        </p:nvSpPr>
        <p:spPr>
          <a:xfrm rot="19387943">
            <a:off x="3832225" y="2784574"/>
            <a:ext cx="2862263" cy="923330"/>
          </a:xfrm>
          <a:prstGeom prst="rect">
            <a:avLst/>
          </a:prstGeom>
        </p:spPr>
        <p:txBody>
          <a:bodyPr>
            <a:spAutoFit/>
          </a:bodyPr>
          <a:lstStyle/>
          <a:p>
            <a:pPr algn="ctr" eaLnBrk="1" hangingPunct="1">
              <a:defRPr/>
            </a:pPr>
            <a:r>
              <a:rPr lang="en-ZA" b="1" dirty="0">
                <a:solidFill>
                  <a:schemeClr val="bg1">
                    <a:lumMod val="50000"/>
                  </a:schemeClr>
                </a:solidFill>
                <a:latin typeface="Arial" panose="020B0604020202020204" pitchFamily="34" charset="0"/>
                <a:cs typeface="Arial" pitchFamily="34" charset="0"/>
              </a:rPr>
              <a:t>DEVELOPMENT FINANCING FACILITY (IDFF)</a:t>
            </a:r>
            <a:endParaRPr lang="en-ZA" dirty="0">
              <a:solidFill>
                <a:schemeClr val="bg1">
                  <a:lumMod val="50000"/>
                </a:schemeClr>
              </a:solidFill>
              <a:latin typeface="Arial" panose="020B0604020202020204" pitchFamily="34" charset="0"/>
              <a:cs typeface="Arial" pitchFamily="34" charset="0"/>
            </a:endParaRPr>
          </a:p>
        </p:txBody>
      </p:sp>
      <p:sp>
        <p:nvSpPr>
          <p:cNvPr id="19499" name="TextBox 40"/>
          <p:cNvSpPr txBox="1">
            <a:spLocks noChangeArrowheads="1"/>
          </p:cNvSpPr>
          <p:nvPr/>
        </p:nvSpPr>
        <p:spPr bwMode="auto">
          <a:xfrm rot="2919162">
            <a:off x="5529462" y="1205657"/>
            <a:ext cx="12965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ZA" altLang="en-US" sz="1200" b="1"/>
              <a:t>DEVELOPMENT CORRIDORS</a:t>
            </a:r>
          </a:p>
        </p:txBody>
      </p:sp>
    </p:spTree>
    <p:extLst>
      <p:ext uri="{BB962C8B-B14F-4D97-AF65-F5344CB8AC3E}">
        <p14:creationId xmlns:p14="http://schemas.microsoft.com/office/powerpoint/2010/main" val="343583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128550"/>
            <a:ext cx="8229600" cy="745592"/>
          </a:xfrm>
          <a:extLst/>
        </p:spPr>
        <p:txBody>
          <a:bodyPr>
            <a:normAutofit/>
          </a:bodyPr>
          <a:lstStyle/>
          <a:p>
            <a:pPr>
              <a:defRPr/>
            </a:pPr>
            <a:r>
              <a:rPr lang="en-ZA" sz="1800" b="1" dirty="0" smtClean="0">
                <a:ln w="1905"/>
                <a:effectLst>
                  <a:innerShdw blurRad="69850" dist="43180" dir="5400000">
                    <a:srgbClr val="000000">
                      <a:alpha val="65000"/>
                    </a:srgbClr>
                  </a:innerShdw>
                </a:effectLst>
                <a:latin typeface="Arial" pitchFamily="34" charset="0"/>
                <a:cs typeface="Arial" pitchFamily="34" charset="0"/>
              </a:rPr>
              <a:t>Figure 2 (c) : RURAL ECONOMY TRANSFORMATION: INSTITUTIONAL ROLES AND ROLE-RELATIONSHIPS</a:t>
            </a:r>
            <a:endParaRPr lang="en-ZA" sz="1800" b="1" dirty="0">
              <a:ln w="1905"/>
              <a:effectLst>
                <a:innerShdw blurRad="69850" dist="43180" dir="5400000">
                  <a:srgbClr val="000000">
                    <a:alpha val="65000"/>
                  </a:srgbClr>
                </a:innerShdw>
              </a:effectLst>
              <a:latin typeface="Arial" pitchFamily="34" charset="0"/>
              <a:cs typeface="Arial" pitchFamily="34" charset="0"/>
            </a:endParaRPr>
          </a:p>
        </p:txBody>
      </p:sp>
      <p:sp>
        <p:nvSpPr>
          <p:cNvPr id="20483" name="Content Placeholder 2"/>
          <p:cNvSpPr>
            <a:spLocks noGrp="1"/>
          </p:cNvSpPr>
          <p:nvPr>
            <p:ph idx="1"/>
          </p:nvPr>
        </p:nvSpPr>
        <p:spPr>
          <a:xfrm>
            <a:off x="-252413" y="519113"/>
            <a:ext cx="8891588" cy="4105275"/>
          </a:xfrm>
        </p:spPr>
        <p:txBody>
          <a:bodyPr/>
          <a:lstStyle/>
          <a:p>
            <a:endParaRPr lang="en-ZA" altLang="en-US" smtClean="0">
              <a:latin typeface="Arial" charset="0"/>
              <a:cs typeface="Arial" charset="0"/>
            </a:endParaRPr>
          </a:p>
          <a:p>
            <a:endParaRPr lang="en-ZA" altLang="en-US" smtClean="0">
              <a:latin typeface="Arial" charset="0"/>
              <a:cs typeface="Arial" charset="0"/>
            </a:endParaRPr>
          </a:p>
          <a:p>
            <a:endParaRPr lang="en-ZA" altLang="en-US" smtClean="0">
              <a:latin typeface="Arial" charset="0"/>
              <a:cs typeface="Arial" charset="0"/>
            </a:endParaRPr>
          </a:p>
          <a:p>
            <a:pPr>
              <a:buFont typeface="Arial" charset="0"/>
              <a:buNone/>
            </a:pPr>
            <a:endParaRPr lang="en-ZA" altLang="en-US" smtClean="0">
              <a:latin typeface="Arial" charset="0"/>
              <a:cs typeface="Arial" charset="0"/>
            </a:endParaRPr>
          </a:p>
          <a:p>
            <a:pPr>
              <a:buFont typeface="Arial" charset="0"/>
              <a:buNone/>
            </a:pPr>
            <a:endParaRPr lang="en-ZA" altLang="en-US" smtClean="0">
              <a:latin typeface="Arial" charset="0"/>
              <a:cs typeface="Arial" charset="0"/>
            </a:endParaRPr>
          </a:p>
          <a:p>
            <a:pPr>
              <a:buFont typeface="Arial" charset="0"/>
              <a:buNone/>
            </a:pPr>
            <a:endParaRPr lang="en-ZA" altLang="en-US" smtClean="0">
              <a:latin typeface="Arial" charset="0"/>
              <a:cs typeface="Arial" charset="0"/>
            </a:endParaRPr>
          </a:p>
          <a:p>
            <a:pPr>
              <a:buFont typeface="Arial" charset="0"/>
              <a:buNone/>
            </a:pPr>
            <a:endParaRPr lang="en-ZA" altLang="en-US" smtClean="0">
              <a:latin typeface="Arial" charset="0"/>
              <a:cs typeface="Arial" charset="0"/>
            </a:endParaRPr>
          </a:p>
        </p:txBody>
      </p:sp>
      <p:sp>
        <p:nvSpPr>
          <p:cNvPr id="4" name="Rectangle 3"/>
          <p:cNvSpPr/>
          <p:nvPr/>
        </p:nvSpPr>
        <p:spPr>
          <a:xfrm>
            <a:off x="2339975" y="627460"/>
            <a:ext cx="3816350" cy="432197"/>
          </a:xfrm>
          <a:prstGeom prst="rect">
            <a:avLst/>
          </a:prstGeom>
          <a:solidFill>
            <a:schemeClr val="accent6">
              <a:lumMod val="50000"/>
            </a:schemeClr>
          </a:solidFill>
          <a:ln>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ZA" b="1" dirty="0">
                <a:solidFill>
                  <a:schemeClr val="bg1"/>
                </a:solidFill>
                <a:latin typeface="Arial" pitchFamily="34" charset="0"/>
                <a:cs typeface="Arial" pitchFamily="34" charset="0"/>
              </a:rPr>
              <a:t>AUTHORITY: THE STATE</a:t>
            </a:r>
          </a:p>
        </p:txBody>
      </p:sp>
      <p:sp>
        <p:nvSpPr>
          <p:cNvPr id="5" name="Rectangle 4"/>
          <p:cNvSpPr/>
          <p:nvPr/>
        </p:nvSpPr>
        <p:spPr>
          <a:xfrm>
            <a:off x="2051051" y="1221582"/>
            <a:ext cx="4608513" cy="594122"/>
          </a:xfrm>
          <a:prstGeom prst="rect">
            <a:avLst/>
          </a:prstGeom>
          <a:solidFill>
            <a:schemeClr val="accent3">
              <a:lumMod val="75000"/>
            </a:schemeClr>
          </a:solidFill>
          <a:ln>
            <a:solidFill>
              <a:schemeClr val="accent3">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ZA" b="1" dirty="0">
                <a:solidFill>
                  <a:schemeClr val="bg1"/>
                </a:solidFill>
                <a:latin typeface="Arial" pitchFamily="34" charset="0"/>
                <a:cs typeface="Arial" pitchFamily="34" charset="0"/>
              </a:rPr>
              <a:t>ADMIN. RESPONSIBILITY: GOVERNANCE STRUCTURE</a:t>
            </a:r>
          </a:p>
        </p:txBody>
      </p:sp>
      <p:cxnSp>
        <p:nvCxnSpPr>
          <p:cNvPr id="9" name="Straight Arrow Connector 8"/>
          <p:cNvCxnSpPr/>
          <p:nvPr/>
        </p:nvCxnSpPr>
        <p:spPr>
          <a:xfrm flipV="1">
            <a:off x="4284663" y="1059656"/>
            <a:ext cx="0" cy="1619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Straight Arrow Connector 45"/>
          <p:cNvCxnSpPr/>
          <p:nvPr/>
        </p:nvCxnSpPr>
        <p:spPr>
          <a:xfrm>
            <a:off x="4572000" y="1059656"/>
            <a:ext cx="0" cy="1619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3" name="Rectangle 52"/>
          <p:cNvSpPr/>
          <p:nvPr/>
        </p:nvSpPr>
        <p:spPr>
          <a:xfrm>
            <a:off x="6588125" y="3759994"/>
            <a:ext cx="2305050" cy="1133475"/>
          </a:xfrm>
          <a:prstGeom prst="rect">
            <a:avLst/>
          </a:prstGeom>
          <a:solidFill>
            <a:schemeClr val="bg2">
              <a:lumMod val="75000"/>
            </a:schemeClr>
          </a:solid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anchor="ctr"/>
          <a:lstStyle/>
          <a:p>
            <a:pPr eaLnBrk="1" hangingPunct="1">
              <a:defRPr/>
            </a:pPr>
            <a:r>
              <a:rPr lang="en-ZA" sz="1200" b="1" dirty="0">
                <a:latin typeface="Arial" pitchFamily="34" charset="0"/>
                <a:cs typeface="Arial" pitchFamily="34" charset="0"/>
              </a:rPr>
              <a:t>HOUSEHOLDS:</a:t>
            </a:r>
          </a:p>
          <a:p>
            <a:pPr eaLnBrk="1" hangingPunct="1">
              <a:buFont typeface="Arial" pitchFamily="34" charset="0"/>
              <a:buChar char="•"/>
              <a:defRPr/>
            </a:pPr>
            <a:r>
              <a:rPr lang="en-ZA" sz="1000" b="1" dirty="0">
                <a:latin typeface="Arial" pitchFamily="34" charset="0"/>
                <a:cs typeface="Arial" pitchFamily="34" charset="0"/>
              </a:rPr>
              <a:t>Basic Unit of Production and Retailing</a:t>
            </a:r>
          </a:p>
          <a:p>
            <a:pPr eaLnBrk="1" hangingPunct="1">
              <a:buFont typeface="Arial" pitchFamily="34" charset="0"/>
              <a:buChar char="•"/>
              <a:defRPr/>
            </a:pPr>
            <a:r>
              <a:rPr lang="en-ZA" sz="1000" b="1" dirty="0">
                <a:latin typeface="Arial" pitchFamily="34" charset="0"/>
                <a:cs typeface="Arial" pitchFamily="34" charset="0"/>
              </a:rPr>
              <a:t>Manufacturers and Consumers of Goods and Services</a:t>
            </a:r>
          </a:p>
          <a:p>
            <a:pPr eaLnBrk="1" hangingPunct="1">
              <a:buFont typeface="Arial" pitchFamily="34" charset="0"/>
              <a:buChar char="•"/>
              <a:defRPr/>
            </a:pPr>
            <a:r>
              <a:rPr lang="en-ZA" sz="1000" b="1" dirty="0">
                <a:latin typeface="Arial" pitchFamily="34" charset="0"/>
                <a:cs typeface="Arial" pitchFamily="34" charset="0"/>
              </a:rPr>
              <a:t>Rate Payers</a:t>
            </a:r>
          </a:p>
          <a:p>
            <a:pPr eaLnBrk="1" hangingPunct="1">
              <a:buFont typeface="Arial" pitchFamily="34" charset="0"/>
              <a:buChar char="•"/>
              <a:defRPr/>
            </a:pPr>
            <a:r>
              <a:rPr lang="en-ZA" sz="1000" b="1" dirty="0">
                <a:latin typeface="Arial" pitchFamily="34" charset="0"/>
                <a:cs typeface="Arial" pitchFamily="34" charset="0"/>
              </a:rPr>
              <a:t>Voters</a:t>
            </a:r>
          </a:p>
        </p:txBody>
      </p:sp>
      <p:sp>
        <p:nvSpPr>
          <p:cNvPr id="54" name="Rectangle 53"/>
          <p:cNvSpPr/>
          <p:nvPr/>
        </p:nvSpPr>
        <p:spPr>
          <a:xfrm>
            <a:off x="34925" y="2950369"/>
            <a:ext cx="1873250" cy="2193131"/>
          </a:xfrm>
          <a:prstGeom prst="rect">
            <a:avLst/>
          </a:prstGeom>
          <a:solidFill>
            <a:srgbClr val="FFFF99"/>
          </a:solidFill>
          <a:ln>
            <a:solidFill>
              <a:srgbClr val="FFFF00"/>
            </a:solidFill>
          </a:ln>
        </p:spPr>
        <p:style>
          <a:lnRef idx="2">
            <a:schemeClr val="dk1"/>
          </a:lnRef>
          <a:fillRef idx="1">
            <a:schemeClr val="lt1"/>
          </a:fillRef>
          <a:effectRef idx="0">
            <a:schemeClr val="dk1"/>
          </a:effectRef>
          <a:fontRef idx="minor">
            <a:schemeClr val="dk1"/>
          </a:fontRef>
        </p:style>
        <p:txBody>
          <a:bodyPr anchor="ctr"/>
          <a:lstStyle/>
          <a:p>
            <a:pPr eaLnBrk="1" hangingPunct="1">
              <a:defRPr/>
            </a:pPr>
            <a:r>
              <a:rPr lang="en-ZA" sz="900" b="1" dirty="0">
                <a:latin typeface="Arial" pitchFamily="34" charset="0"/>
                <a:cs typeface="Arial" pitchFamily="34" charset="0"/>
              </a:rPr>
              <a:t>INSTITUTIONALISED USE RIGHTS/FULL RIGHTS:</a:t>
            </a:r>
          </a:p>
          <a:p>
            <a:pPr eaLnBrk="1" hangingPunct="1">
              <a:buFont typeface="Arial" pitchFamily="34" charset="0"/>
              <a:buChar char="•"/>
              <a:defRPr/>
            </a:pPr>
            <a:r>
              <a:rPr lang="en-ZA" sz="900" b="1" dirty="0">
                <a:latin typeface="Arial" pitchFamily="34" charset="0"/>
                <a:cs typeface="Arial" pitchFamily="34" charset="0"/>
              </a:rPr>
              <a:t> Perpetuate the right in law (use rights)</a:t>
            </a:r>
          </a:p>
          <a:p>
            <a:pPr eaLnBrk="1" hangingPunct="1">
              <a:buFont typeface="Arial" pitchFamily="34" charset="0"/>
              <a:buChar char="•"/>
              <a:defRPr/>
            </a:pPr>
            <a:r>
              <a:rPr lang="en-ZA" sz="900" b="1" dirty="0">
                <a:latin typeface="Arial" pitchFamily="34" charset="0"/>
                <a:cs typeface="Arial" pitchFamily="34" charset="0"/>
              </a:rPr>
              <a:t>Can bequeath the right</a:t>
            </a:r>
          </a:p>
          <a:p>
            <a:pPr eaLnBrk="1" hangingPunct="1">
              <a:buFont typeface="Arial" pitchFamily="34" charset="0"/>
              <a:buChar char="•"/>
              <a:defRPr/>
            </a:pPr>
            <a:r>
              <a:rPr lang="en-ZA" sz="900" b="1" dirty="0">
                <a:latin typeface="Arial" pitchFamily="34" charset="0"/>
                <a:cs typeface="Arial" pitchFamily="34" charset="0"/>
              </a:rPr>
              <a:t>Can use it as collateral</a:t>
            </a:r>
          </a:p>
          <a:p>
            <a:pPr eaLnBrk="1" hangingPunct="1">
              <a:buFont typeface="Arial" pitchFamily="34" charset="0"/>
              <a:buChar char="•"/>
              <a:defRPr/>
            </a:pPr>
            <a:r>
              <a:rPr lang="en-ZA" sz="900" b="1" dirty="0">
                <a:latin typeface="Arial" pitchFamily="34" charset="0"/>
                <a:cs typeface="Arial" pitchFamily="34" charset="0"/>
              </a:rPr>
              <a:t>Protection against land sharks:</a:t>
            </a:r>
          </a:p>
          <a:p>
            <a:pPr marL="628650" lvl="1" indent="-171450" eaLnBrk="1" hangingPunct="1">
              <a:buFontTx/>
              <a:buChar char="-"/>
              <a:defRPr/>
            </a:pPr>
            <a:r>
              <a:rPr lang="en-ZA" sz="900" b="1" dirty="0">
                <a:latin typeface="Arial" pitchFamily="34" charset="0"/>
                <a:cs typeface="Arial" pitchFamily="34" charset="0"/>
              </a:rPr>
              <a:t>First right of refusal: household</a:t>
            </a:r>
          </a:p>
          <a:p>
            <a:pPr marL="628650" lvl="1" indent="-171450" eaLnBrk="1" hangingPunct="1">
              <a:buFontTx/>
              <a:buChar char="-"/>
              <a:defRPr/>
            </a:pPr>
            <a:r>
              <a:rPr lang="en-US" sz="900" b="1" dirty="0">
                <a:latin typeface="Arial" pitchFamily="34" charset="0"/>
                <a:cs typeface="Arial" pitchFamily="34" charset="0"/>
              </a:rPr>
              <a:t>S</a:t>
            </a:r>
            <a:r>
              <a:rPr lang="en-ZA" sz="900" b="1" dirty="0">
                <a:latin typeface="Arial" pitchFamily="34" charset="0"/>
                <a:cs typeface="Arial" pitchFamily="34" charset="0"/>
              </a:rPr>
              <a:t>econd right of refusal: governance structure</a:t>
            </a:r>
          </a:p>
          <a:p>
            <a:pPr marL="628650" lvl="1" indent="-171450" eaLnBrk="1" hangingPunct="1">
              <a:buFontTx/>
              <a:buChar char="-"/>
              <a:defRPr/>
            </a:pPr>
            <a:r>
              <a:rPr lang="en-ZA" sz="900" b="1" dirty="0">
                <a:latin typeface="Arial" pitchFamily="34" charset="0"/>
                <a:cs typeface="Arial" pitchFamily="34" charset="0"/>
              </a:rPr>
              <a:t>Third right of </a:t>
            </a:r>
          </a:p>
          <a:p>
            <a:pPr lvl="1" eaLnBrk="1" hangingPunct="1">
              <a:defRPr/>
            </a:pPr>
            <a:r>
              <a:rPr lang="en-ZA" sz="900" b="1" dirty="0">
                <a:latin typeface="Arial" pitchFamily="34" charset="0"/>
                <a:cs typeface="Arial" pitchFamily="34" charset="0"/>
              </a:rPr>
              <a:t>     refusal: Govt</a:t>
            </a:r>
          </a:p>
        </p:txBody>
      </p:sp>
      <p:sp>
        <p:nvSpPr>
          <p:cNvPr id="65" name="Rectangle 64"/>
          <p:cNvSpPr/>
          <p:nvPr/>
        </p:nvSpPr>
        <p:spPr>
          <a:xfrm>
            <a:off x="1979614" y="2895600"/>
            <a:ext cx="1584325" cy="509588"/>
          </a:xfrm>
          <a:prstGeom prst="rect">
            <a:avLst/>
          </a:prstGeom>
          <a:solidFill>
            <a:schemeClr val="accent2">
              <a:lumMod val="20000"/>
              <a:lumOff val="80000"/>
            </a:schemeClr>
          </a:solidFill>
          <a:ln>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ZA" sz="1400" b="1" dirty="0">
                <a:latin typeface="Arial" pitchFamily="34" charset="0"/>
                <a:cs typeface="Arial" pitchFamily="34" charset="0"/>
              </a:rPr>
              <a:t>Rights and Responsibilities </a:t>
            </a:r>
          </a:p>
        </p:txBody>
      </p:sp>
      <p:sp>
        <p:nvSpPr>
          <p:cNvPr id="66" name="Rectangle 65"/>
          <p:cNvSpPr/>
          <p:nvPr/>
        </p:nvSpPr>
        <p:spPr>
          <a:xfrm>
            <a:off x="3708400" y="2895600"/>
            <a:ext cx="1295400" cy="504825"/>
          </a:xfrm>
          <a:prstGeom prst="rect">
            <a:avLst/>
          </a:prstGeom>
          <a:solidFill>
            <a:schemeClr val="accent3">
              <a:lumMod val="60000"/>
              <a:lumOff val="40000"/>
            </a:schemeClr>
          </a:solidFill>
          <a:ln>
            <a:solidFill>
              <a:schemeClr val="accent3">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ZA" sz="1400" b="1" dirty="0">
                <a:latin typeface="Arial" pitchFamily="34" charset="0"/>
                <a:cs typeface="Arial" pitchFamily="34" charset="0"/>
              </a:rPr>
              <a:t>Duties and Services  </a:t>
            </a:r>
          </a:p>
        </p:txBody>
      </p:sp>
      <p:sp>
        <p:nvSpPr>
          <p:cNvPr id="67" name="Rectangle 66"/>
          <p:cNvSpPr/>
          <p:nvPr/>
        </p:nvSpPr>
        <p:spPr>
          <a:xfrm>
            <a:off x="5076825" y="2895600"/>
            <a:ext cx="1690688" cy="509588"/>
          </a:xfrm>
          <a:prstGeom prst="rect">
            <a:avLst/>
          </a:prstGeom>
          <a:solidFill>
            <a:schemeClr val="accent4">
              <a:lumMod val="40000"/>
              <a:lumOff val="60000"/>
            </a:schemeClr>
          </a:solidFill>
          <a:ln>
            <a:solidFill>
              <a:schemeClr val="accent4">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ZA" sz="1400" b="1" dirty="0">
                <a:latin typeface="Arial" pitchFamily="34" charset="0"/>
                <a:cs typeface="Arial" pitchFamily="34" charset="0"/>
              </a:rPr>
              <a:t>Opportunities and Constraints</a:t>
            </a:r>
          </a:p>
        </p:txBody>
      </p:sp>
      <p:sp>
        <p:nvSpPr>
          <p:cNvPr id="69" name="Oval 68"/>
          <p:cNvSpPr/>
          <p:nvPr/>
        </p:nvSpPr>
        <p:spPr>
          <a:xfrm>
            <a:off x="2339975" y="3759994"/>
            <a:ext cx="4103688" cy="756047"/>
          </a:xfrm>
          <a:prstGeom prst="ellipse">
            <a:avLst/>
          </a:prstGeom>
          <a:solidFill>
            <a:schemeClr val="accent6">
              <a:lumMod val="75000"/>
            </a:schemeClr>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ZA" sz="1600" b="1" dirty="0">
                <a:latin typeface="Arial" pitchFamily="34" charset="0"/>
                <a:cs typeface="Arial" pitchFamily="34" charset="0"/>
              </a:rPr>
              <a:t>Active Citizenry and Capable State: The National Development Plan </a:t>
            </a:r>
          </a:p>
        </p:txBody>
      </p:sp>
      <p:cxnSp>
        <p:nvCxnSpPr>
          <p:cNvPr id="71" name="Straight Connector 70"/>
          <p:cNvCxnSpPr>
            <a:stCxn id="65" idx="2"/>
          </p:cNvCxnSpPr>
          <p:nvPr/>
        </p:nvCxnSpPr>
        <p:spPr>
          <a:xfrm>
            <a:off x="2771776" y="3405188"/>
            <a:ext cx="576263" cy="408385"/>
          </a:xfrm>
          <a:prstGeom prst="line">
            <a:avLst/>
          </a:prstGeom>
        </p:spPr>
        <p:style>
          <a:lnRef idx="2">
            <a:schemeClr val="dk1"/>
          </a:lnRef>
          <a:fillRef idx="0">
            <a:schemeClr val="dk1"/>
          </a:fillRef>
          <a:effectRef idx="1">
            <a:schemeClr val="dk1"/>
          </a:effectRef>
          <a:fontRef idx="minor">
            <a:schemeClr val="tx1"/>
          </a:fontRef>
        </p:style>
      </p:cxnSp>
      <p:cxnSp>
        <p:nvCxnSpPr>
          <p:cNvPr id="73" name="Straight Connector 72"/>
          <p:cNvCxnSpPr>
            <a:stCxn id="66" idx="2"/>
          </p:cNvCxnSpPr>
          <p:nvPr/>
        </p:nvCxnSpPr>
        <p:spPr>
          <a:xfrm>
            <a:off x="4356100" y="3400425"/>
            <a:ext cx="0" cy="359569"/>
          </a:xfrm>
          <a:prstGeom prst="line">
            <a:avLst/>
          </a:prstGeom>
        </p:spPr>
        <p:style>
          <a:lnRef idx="2">
            <a:schemeClr val="dk1"/>
          </a:lnRef>
          <a:fillRef idx="0">
            <a:schemeClr val="dk1"/>
          </a:fillRef>
          <a:effectRef idx="1">
            <a:schemeClr val="dk1"/>
          </a:effectRef>
          <a:fontRef idx="minor">
            <a:schemeClr val="tx1"/>
          </a:fontRef>
        </p:style>
      </p:cxnSp>
      <p:cxnSp>
        <p:nvCxnSpPr>
          <p:cNvPr id="75" name="Straight Connector 74"/>
          <p:cNvCxnSpPr>
            <a:stCxn id="67" idx="2"/>
          </p:cNvCxnSpPr>
          <p:nvPr/>
        </p:nvCxnSpPr>
        <p:spPr>
          <a:xfrm flipH="1">
            <a:off x="5508625" y="3405188"/>
            <a:ext cx="412750" cy="408385"/>
          </a:xfrm>
          <a:prstGeom prst="line">
            <a:avLst/>
          </a:prstGeom>
        </p:spPr>
        <p:style>
          <a:lnRef idx="2">
            <a:schemeClr val="dk1"/>
          </a:lnRef>
          <a:fillRef idx="0">
            <a:schemeClr val="dk1"/>
          </a:fillRef>
          <a:effectRef idx="1">
            <a:schemeClr val="dk1"/>
          </a:effectRef>
          <a:fontRef idx="minor">
            <a:schemeClr val="tx1"/>
          </a:fontRef>
        </p:style>
      </p:cxnSp>
      <p:cxnSp>
        <p:nvCxnSpPr>
          <p:cNvPr id="77" name="Straight Connector 76"/>
          <p:cNvCxnSpPr>
            <a:endCxn id="65" idx="0"/>
          </p:cNvCxnSpPr>
          <p:nvPr/>
        </p:nvCxnSpPr>
        <p:spPr>
          <a:xfrm>
            <a:off x="2771775" y="2571750"/>
            <a:ext cx="0" cy="323850"/>
          </a:xfrm>
          <a:prstGeom prst="line">
            <a:avLst/>
          </a:prstGeom>
        </p:spPr>
        <p:style>
          <a:lnRef idx="2">
            <a:schemeClr val="dk1"/>
          </a:lnRef>
          <a:fillRef idx="0">
            <a:schemeClr val="dk1"/>
          </a:fillRef>
          <a:effectRef idx="1">
            <a:schemeClr val="dk1"/>
          </a:effectRef>
          <a:fontRef idx="minor">
            <a:schemeClr val="tx1"/>
          </a:fontRef>
        </p:style>
      </p:cxnSp>
      <p:cxnSp>
        <p:nvCxnSpPr>
          <p:cNvPr id="79" name="Straight Connector 78"/>
          <p:cNvCxnSpPr/>
          <p:nvPr/>
        </p:nvCxnSpPr>
        <p:spPr>
          <a:xfrm>
            <a:off x="4356100" y="2571750"/>
            <a:ext cx="0" cy="323850"/>
          </a:xfrm>
          <a:prstGeom prst="line">
            <a:avLst/>
          </a:prstGeom>
        </p:spPr>
        <p:style>
          <a:lnRef idx="2">
            <a:schemeClr val="dk1"/>
          </a:lnRef>
          <a:fillRef idx="0">
            <a:schemeClr val="dk1"/>
          </a:fillRef>
          <a:effectRef idx="1">
            <a:schemeClr val="dk1"/>
          </a:effectRef>
          <a:fontRef idx="minor">
            <a:schemeClr val="tx1"/>
          </a:fontRef>
        </p:style>
      </p:cxnSp>
      <p:cxnSp>
        <p:nvCxnSpPr>
          <p:cNvPr id="83" name="Straight Connector 82"/>
          <p:cNvCxnSpPr/>
          <p:nvPr/>
        </p:nvCxnSpPr>
        <p:spPr>
          <a:xfrm>
            <a:off x="5867400" y="2571750"/>
            <a:ext cx="0" cy="323850"/>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Arrow Connector 29"/>
          <p:cNvCxnSpPr/>
          <p:nvPr/>
        </p:nvCxnSpPr>
        <p:spPr>
          <a:xfrm>
            <a:off x="1042988" y="2301479"/>
            <a:ext cx="0" cy="81081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Straight Arrow Connector 31"/>
          <p:cNvCxnSpPr/>
          <p:nvPr/>
        </p:nvCxnSpPr>
        <p:spPr>
          <a:xfrm>
            <a:off x="1042988" y="2301479"/>
            <a:ext cx="57626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502" name="TextBox 33"/>
          <p:cNvSpPr txBox="1">
            <a:spLocks noChangeArrowheads="1"/>
          </p:cNvSpPr>
          <p:nvPr/>
        </p:nvSpPr>
        <p:spPr bwMode="auto">
          <a:xfrm>
            <a:off x="7019926" y="465535"/>
            <a:ext cx="17684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ZA" altLang="en-US" sz="1000" b="1" dirty="0">
                <a:cs typeface="Arial" charset="0"/>
              </a:rPr>
              <a:t>As set out in the Constitution  and the law of the Republic</a:t>
            </a:r>
          </a:p>
        </p:txBody>
      </p:sp>
      <p:cxnSp>
        <p:nvCxnSpPr>
          <p:cNvPr id="36" name="Straight Arrow Connector 35"/>
          <p:cNvCxnSpPr>
            <a:stCxn id="4" idx="3"/>
          </p:cNvCxnSpPr>
          <p:nvPr/>
        </p:nvCxnSpPr>
        <p:spPr>
          <a:xfrm>
            <a:off x="6156325" y="844154"/>
            <a:ext cx="8636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504" name="TextBox 36"/>
          <p:cNvSpPr txBox="1">
            <a:spLocks noChangeArrowheads="1"/>
          </p:cNvSpPr>
          <p:nvPr/>
        </p:nvSpPr>
        <p:spPr bwMode="auto">
          <a:xfrm>
            <a:off x="7056438" y="1006079"/>
            <a:ext cx="17637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ZA" altLang="en-US" sz="1000" b="1" dirty="0">
                <a:cs typeface="Arial" charset="0"/>
              </a:rPr>
              <a:t>Traditional Council/ CPA Committee/ Trust, as the case may be.</a:t>
            </a:r>
          </a:p>
        </p:txBody>
      </p:sp>
      <p:sp>
        <p:nvSpPr>
          <p:cNvPr id="20505" name="TextBox 37"/>
          <p:cNvSpPr txBox="1">
            <a:spLocks noChangeArrowheads="1"/>
          </p:cNvSpPr>
          <p:nvPr/>
        </p:nvSpPr>
        <p:spPr bwMode="auto">
          <a:xfrm>
            <a:off x="6877050" y="1383506"/>
            <a:ext cx="2016125"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ZA" altLang="en-US" sz="1000" b="1" dirty="0">
                <a:cs typeface="Arial" charset="0"/>
              </a:rPr>
              <a:t>Key elements of  accountability:</a:t>
            </a:r>
          </a:p>
          <a:p>
            <a:pPr eaLnBrk="1" hangingPunct="1">
              <a:buFont typeface="Arial" charset="0"/>
              <a:buChar char="•"/>
            </a:pPr>
            <a:r>
              <a:rPr lang="en-ZA" altLang="en-US" sz="1000" b="1" dirty="0">
                <a:cs typeface="Arial" charset="0"/>
              </a:rPr>
              <a:t>Substantive, NOT numerical quorum</a:t>
            </a:r>
          </a:p>
          <a:p>
            <a:pPr eaLnBrk="1" hangingPunct="1">
              <a:buFont typeface="Arial" charset="0"/>
              <a:buChar char="•"/>
            </a:pPr>
            <a:r>
              <a:rPr lang="en-ZA" altLang="en-US" sz="1000" b="1" dirty="0">
                <a:cs typeface="Arial" charset="0"/>
              </a:rPr>
              <a:t> Quarterly meetings</a:t>
            </a:r>
          </a:p>
          <a:p>
            <a:pPr eaLnBrk="1" hangingPunct="1">
              <a:buFont typeface="Arial" charset="0"/>
              <a:buChar char="•"/>
            </a:pPr>
            <a:r>
              <a:rPr lang="en-ZA" altLang="en-US" sz="1000" b="1" dirty="0">
                <a:cs typeface="Arial" charset="0"/>
              </a:rPr>
              <a:t> Annual reports to Parliament via </a:t>
            </a:r>
            <a:r>
              <a:rPr lang="en-ZA" altLang="en-US" sz="1000" b="1" dirty="0" err="1">
                <a:cs typeface="Arial" charset="0"/>
              </a:rPr>
              <a:t>drdlr</a:t>
            </a:r>
            <a:endParaRPr lang="en-ZA" altLang="en-US" sz="1000" b="1" dirty="0">
              <a:cs typeface="Arial" charset="0"/>
            </a:endParaRPr>
          </a:p>
          <a:p>
            <a:pPr eaLnBrk="1" hangingPunct="1">
              <a:buFont typeface="Arial" charset="0"/>
              <a:buChar char="•"/>
            </a:pPr>
            <a:r>
              <a:rPr lang="en-ZA" altLang="en-US" sz="1000" b="1" dirty="0">
                <a:cs typeface="Arial" charset="0"/>
              </a:rPr>
              <a:t>Regular elections, as </a:t>
            </a:r>
            <a:r>
              <a:rPr lang="en-ZA" altLang="en-US" sz="1100" b="1" dirty="0">
                <a:cs typeface="Arial" charset="0"/>
              </a:rPr>
              <a:t>defined by the law</a:t>
            </a:r>
          </a:p>
          <a:p>
            <a:pPr eaLnBrk="1" hangingPunct="1"/>
            <a:endParaRPr lang="en-ZA" altLang="en-US" sz="1100" dirty="0">
              <a:cs typeface="Arial" charset="0"/>
            </a:endParaRPr>
          </a:p>
        </p:txBody>
      </p:sp>
      <p:cxnSp>
        <p:nvCxnSpPr>
          <p:cNvPr id="40" name="Straight Arrow Connector 39"/>
          <p:cNvCxnSpPr/>
          <p:nvPr/>
        </p:nvCxnSpPr>
        <p:spPr>
          <a:xfrm flipV="1">
            <a:off x="6659564" y="1320404"/>
            <a:ext cx="396875" cy="1714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2" name="Straight Arrow Connector 41"/>
          <p:cNvCxnSpPr/>
          <p:nvPr/>
        </p:nvCxnSpPr>
        <p:spPr>
          <a:xfrm>
            <a:off x="6659564" y="1545431"/>
            <a:ext cx="50482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4" name="Straight Connector 43"/>
          <p:cNvCxnSpPr/>
          <p:nvPr/>
        </p:nvCxnSpPr>
        <p:spPr>
          <a:xfrm>
            <a:off x="6875463" y="2571750"/>
            <a:ext cx="0" cy="1134666"/>
          </a:xfrm>
          <a:prstGeom prst="line">
            <a:avLst/>
          </a:prstGeom>
        </p:spPr>
        <p:style>
          <a:lnRef idx="2">
            <a:schemeClr val="dk1"/>
          </a:lnRef>
          <a:fillRef idx="0">
            <a:schemeClr val="dk1"/>
          </a:fillRef>
          <a:effectRef idx="1">
            <a:schemeClr val="dk1"/>
          </a:effectRef>
          <a:fontRef idx="minor">
            <a:schemeClr val="tx1"/>
          </a:fontRef>
        </p:style>
      </p:cxnSp>
      <p:sp>
        <p:nvSpPr>
          <p:cNvPr id="20509" name="TextBox 38"/>
          <p:cNvSpPr txBox="1">
            <a:spLocks noChangeArrowheads="1"/>
          </p:cNvSpPr>
          <p:nvPr/>
        </p:nvSpPr>
        <p:spPr bwMode="auto">
          <a:xfrm>
            <a:off x="7092950" y="2733676"/>
            <a:ext cx="15827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ZA" altLang="en-US" sz="1000" b="1" dirty="0">
                <a:cs typeface="Arial" charset="0"/>
              </a:rPr>
              <a:t>IDFF: Representative of Households, CPI, Traditional Council, Municipal Council, Local Business, Civic Structures</a:t>
            </a:r>
          </a:p>
        </p:txBody>
      </p:sp>
      <p:cxnSp>
        <p:nvCxnSpPr>
          <p:cNvPr id="56" name="Straight Arrow Connector 55"/>
          <p:cNvCxnSpPr/>
          <p:nvPr/>
        </p:nvCxnSpPr>
        <p:spPr>
          <a:xfrm>
            <a:off x="4572000" y="1815704"/>
            <a:ext cx="0" cy="1619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7" name="Straight Arrow Connector 56"/>
          <p:cNvCxnSpPr/>
          <p:nvPr/>
        </p:nvCxnSpPr>
        <p:spPr>
          <a:xfrm flipV="1">
            <a:off x="4284663" y="1815704"/>
            <a:ext cx="0" cy="1619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aphicFrame>
        <p:nvGraphicFramePr>
          <p:cNvPr id="58" name="Table 57"/>
          <p:cNvGraphicFramePr>
            <a:graphicFrameLocks noGrp="1"/>
          </p:cNvGraphicFramePr>
          <p:nvPr>
            <p:extLst>
              <p:ext uri="{D42A27DB-BD31-4B8C-83A1-F6EECF244321}">
                <p14:modId xmlns:p14="http://schemas.microsoft.com/office/powerpoint/2010/main" val="3967403822"/>
              </p:ext>
            </p:extLst>
          </p:nvPr>
        </p:nvGraphicFramePr>
        <p:xfrm>
          <a:off x="1619251" y="2015729"/>
          <a:ext cx="5184997" cy="890769"/>
        </p:xfrm>
        <a:graphic>
          <a:graphicData uri="http://schemas.openxmlformats.org/drawingml/2006/table">
            <a:tbl>
              <a:tblPr firstRow="1" bandRow="1">
                <a:tableStyleId>{BC89EF96-8CEA-46FF-86C4-4CE0E7609802}</a:tableStyleId>
              </a:tblPr>
              <a:tblGrid>
                <a:gridCol w="771525">
                  <a:extLst>
                    <a:ext uri="{9D8B030D-6E8A-4147-A177-3AD203B41FA5}">
                      <a16:colId xmlns="" xmlns:a16="http://schemas.microsoft.com/office/drawing/2014/main" val="20000"/>
                    </a:ext>
                  </a:extLst>
                </a:gridCol>
                <a:gridCol w="771525">
                  <a:extLst>
                    <a:ext uri="{9D8B030D-6E8A-4147-A177-3AD203B41FA5}">
                      <a16:colId xmlns="" xmlns:a16="http://schemas.microsoft.com/office/drawing/2014/main" val="20001"/>
                    </a:ext>
                  </a:extLst>
                </a:gridCol>
                <a:gridCol w="771525">
                  <a:extLst>
                    <a:ext uri="{9D8B030D-6E8A-4147-A177-3AD203B41FA5}">
                      <a16:colId xmlns="" xmlns:a16="http://schemas.microsoft.com/office/drawing/2014/main" val="20002"/>
                    </a:ext>
                  </a:extLst>
                </a:gridCol>
                <a:gridCol w="771525">
                  <a:extLst>
                    <a:ext uri="{9D8B030D-6E8A-4147-A177-3AD203B41FA5}">
                      <a16:colId xmlns="" xmlns:a16="http://schemas.microsoft.com/office/drawing/2014/main" val="20003"/>
                    </a:ext>
                  </a:extLst>
                </a:gridCol>
                <a:gridCol w="771525">
                  <a:extLst>
                    <a:ext uri="{9D8B030D-6E8A-4147-A177-3AD203B41FA5}">
                      <a16:colId xmlns="" xmlns:a16="http://schemas.microsoft.com/office/drawing/2014/main" val="20004"/>
                    </a:ext>
                  </a:extLst>
                </a:gridCol>
                <a:gridCol w="771525">
                  <a:extLst>
                    <a:ext uri="{9D8B030D-6E8A-4147-A177-3AD203B41FA5}">
                      <a16:colId xmlns="" xmlns:a16="http://schemas.microsoft.com/office/drawing/2014/main" val="20005"/>
                    </a:ext>
                  </a:extLst>
                </a:gridCol>
                <a:gridCol w="555847">
                  <a:extLst>
                    <a:ext uri="{9D8B030D-6E8A-4147-A177-3AD203B41FA5}">
                      <a16:colId xmlns="" xmlns:a16="http://schemas.microsoft.com/office/drawing/2014/main" val="20006"/>
                    </a:ext>
                  </a:extLst>
                </a:gridCol>
              </a:tblGrid>
              <a:tr h="608811">
                <a:tc gridSpan="7">
                  <a:txBody>
                    <a:bodyPr/>
                    <a:lstStyle/>
                    <a:p>
                      <a:pPr algn="ctr"/>
                      <a:r>
                        <a:rPr lang="en-ZA" sz="1200" dirty="0" smtClean="0">
                          <a:solidFill>
                            <a:schemeClr val="bg1"/>
                          </a:solidFill>
                          <a:latin typeface="Arial" pitchFamily="34" charset="0"/>
                          <a:cs typeface="Arial" pitchFamily="34" charset="0"/>
                        </a:rPr>
                        <a:t>INVESTMENT AND DEVELOPMENT FINANCING</a:t>
                      </a:r>
                      <a:r>
                        <a:rPr lang="en-ZA" sz="1200" baseline="0" dirty="0" smtClean="0">
                          <a:solidFill>
                            <a:schemeClr val="bg1"/>
                          </a:solidFill>
                          <a:latin typeface="Arial" pitchFamily="34" charset="0"/>
                          <a:cs typeface="Arial" pitchFamily="34" charset="0"/>
                        </a:rPr>
                        <a:t> FACILITY</a:t>
                      </a:r>
                      <a:endParaRPr lang="en-ZA" sz="1200" dirty="0">
                        <a:solidFill>
                          <a:schemeClr val="bg1"/>
                        </a:solidFill>
                        <a:latin typeface="Arial" pitchFamily="34" charset="0"/>
                        <a:cs typeface="Arial" pitchFamily="34" charset="0"/>
                      </a:endParaRPr>
                    </a:p>
                  </a:txBody>
                  <a:tcPr marL="91441" marR="91441" marT="34299" marB="34299">
                    <a:solidFill>
                      <a:schemeClr val="accent1">
                        <a:lumMod val="60000"/>
                        <a:lumOff val="40000"/>
                      </a:schemeClr>
                    </a:solidFill>
                  </a:tcPr>
                </a:tc>
                <a:tc hMerge="1">
                  <a:txBody>
                    <a:bodyPr/>
                    <a:lstStyle/>
                    <a:p>
                      <a:pPr algn="ctr"/>
                      <a:endParaRPr lang="en-ZA" dirty="0">
                        <a:solidFill>
                          <a:schemeClr val="accent6"/>
                        </a:solidFill>
                        <a:latin typeface="Arial" pitchFamily="34" charset="0"/>
                        <a:cs typeface="Arial" pitchFamily="34" charset="0"/>
                      </a:endParaRPr>
                    </a:p>
                  </a:txBody>
                  <a:tcPr/>
                </a:tc>
                <a:tc hMerge="1">
                  <a:txBody>
                    <a:bodyPr/>
                    <a:lstStyle/>
                    <a:p>
                      <a:pPr algn="ctr"/>
                      <a:endParaRPr lang="en-ZA" dirty="0">
                        <a:solidFill>
                          <a:schemeClr val="accent6"/>
                        </a:solidFill>
                        <a:latin typeface="Arial" pitchFamily="34" charset="0"/>
                        <a:cs typeface="Arial" pitchFamily="34" charset="0"/>
                      </a:endParaRPr>
                    </a:p>
                  </a:txBody>
                  <a:tcPr/>
                </a:tc>
                <a:tc hMerge="1">
                  <a:txBody>
                    <a:bodyPr/>
                    <a:lstStyle/>
                    <a:p>
                      <a:pPr algn="ctr"/>
                      <a:endParaRPr lang="en-ZA" dirty="0">
                        <a:solidFill>
                          <a:schemeClr val="accent6"/>
                        </a:solidFill>
                        <a:latin typeface="Arial" pitchFamily="34" charset="0"/>
                        <a:cs typeface="Arial" pitchFamily="34" charset="0"/>
                      </a:endParaRPr>
                    </a:p>
                  </a:txBody>
                  <a:tcPr/>
                </a:tc>
                <a:tc hMerge="1">
                  <a:txBody>
                    <a:bodyPr/>
                    <a:lstStyle/>
                    <a:p>
                      <a:pPr algn="ctr"/>
                      <a:endParaRPr lang="en-ZA" dirty="0">
                        <a:solidFill>
                          <a:schemeClr val="accent6"/>
                        </a:solidFill>
                        <a:latin typeface="Arial" pitchFamily="34" charset="0"/>
                        <a:cs typeface="Arial" pitchFamily="34" charset="0"/>
                      </a:endParaRPr>
                    </a:p>
                  </a:txBody>
                  <a:tcPr/>
                </a:tc>
                <a:tc hMerge="1">
                  <a:txBody>
                    <a:bodyPr/>
                    <a:lstStyle/>
                    <a:p>
                      <a:pPr algn="ctr"/>
                      <a:endParaRPr lang="en-ZA" dirty="0">
                        <a:solidFill>
                          <a:schemeClr val="accent6"/>
                        </a:solidFill>
                        <a:latin typeface="Arial" pitchFamily="34" charset="0"/>
                        <a:cs typeface="Arial" pitchFamily="34" charset="0"/>
                      </a:endParaRPr>
                    </a:p>
                  </a:txBody>
                  <a:tcPr/>
                </a:tc>
                <a:tc hMerge="1">
                  <a:txBody>
                    <a:bodyPr/>
                    <a:lstStyle/>
                    <a:p>
                      <a:pPr algn="ctr"/>
                      <a:endParaRPr lang="en-ZA" dirty="0" smtClean="0">
                        <a:solidFill>
                          <a:schemeClr val="accent6"/>
                        </a:solidFill>
                        <a:latin typeface="Arial" pitchFamily="34" charset="0"/>
                        <a:cs typeface="Arial" pitchFamily="34" charset="0"/>
                      </a:endParaRPr>
                    </a:p>
                  </a:txBody>
                  <a:tcPr/>
                </a:tc>
                <a:extLst>
                  <a:ext uri="{0D108BD9-81ED-4DB2-BD59-A6C34878D82A}">
                    <a16:rowId xmlns="" xmlns:a16="http://schemas.microsoft.com/office/drawing/2014/main" val="10000"/>
                  </a:ext>
                </a:extLst>
              </a:tr>
              <a:tr h="278204">
                <a:tc>
                  <a:txBody>
                    <a:bodyPr/>
                    <a:lstStyle/>
                    <a:p>
                      <a:pPr algn="ctr"/>
                      <a:r>
                        <a:rPr lang="en-ZA" sz="1400" dirty="0" smtClean="0">
                          <a:solidFill>
                            <a:schemeClr val="bg1"/>
                          </a:solidFill>
                          <a:latin typeface="Arial" pitchFamily="34" charset="0"/>
                          <a:cs typeface="Arial" pitchFamily="34" charset="0"/>
                        </a:rPr>
                        <a:t>1</a:t>
                      </a:r>
                      <a:endParaRPr lang="en-ZA" sz="1400" dirty="0">
                        <a:solidFill>
                          <a:schemeClr val="bg1"/>
                        </a:solidFill>
                        <a:latin typeface="Arial" pitchFamily="34" charset="0"/>
                        <a:cs typeface="Arial" pitchFamily="34" charset="0"/>
                      </a:endParaRPr>
                    </a:p>
                  </a:txBody>
                  <a:tcPr marL="91441" marR="91441" marT="34299" marB="34299">
                    <a:solidFill>
                      <a:schemeClr val="accent1">
                        <a:lumMod val="60000"/>
                        <a:lumOff val="40000"/>
                      </a:schemeClr>
                    </a:solidFill>
                  </a:tcPr>
                </a:tc>
                <a:tc>
                  <a:txBody>
                    <a:bodyPr/>
                    <a:lstStyle/>
                    <a:p>
                      <a:pPr algn="ctr"/>
                      <a:r>
                        <a:rPr lang="en-ZA" sz="1400" dirty="0" smtClean="0">
                          <a:solidFill>
                            <a:schemeClr val="bg1"/>
                          </a:solidFill>
                          <a:latin typeface="Arial" pitchFamily="34" charset="0"/>
                          <a:cs typeface="Arial" pitchFamily="34" charset="0"/>
                        </a:rPr>
                        <a:t>2</a:t>
                      </a:r>
                      <a:endParaRPr lang="en-ZA" sz="1400" dirty="0">
                        <a:solidFill>
                          <a:schemeClr val="bg1"/>
                        </a:solidFill>
                        <a:latin typeface="Arial" pitchFamily="34" charset="0"/>
                        <a:cs typeface="Arial" pitchFamily="34" charset="0"/>
                      </a:endParaRPr>
                    </a:p>
                  </a:txBody>
                  <a:tcPr marL="91441" marR="91441" marT="34299" marB="34299">
                    <a:solidFill>
                      <a:schemeClr val="accent1">
                        <a:lumMod val="60000"/>
                        <a:lumOff val="40000"/>
                      </a:schemeClr>
                    </a:solidFill>
                  </a:tcPr>
                </a:tc>
                <a:tc>
                  <a:txBody>
                    <a:bodyPr/>
                    <a:lstStyle/>
                    <a:p>
                      <a:pPr algn="ctr"/>
                      <a:r>
                        <a:rPr lang="en-ZA" sz="1400" dirty="0" smtClean="0">
                          <a:solidFill>
                            <a:schemeClr val="bg1"/>
                          </a:solidFill>
                          <a:latin typeface="Arial" pitchFamily="34" charset="0"/>
                          <a:cs typeface="Arial" pitchFamily="34" charset="0"/>
                        </a:rPr>
                        <a:t>3</a:t>
                      </a:r>
                      <a:endParaRPr lang="en-ZA" sz="1400" dirty="0">
                        <a:solidFill>
                          <a:schemeClr val="bg1"/>
                        </a:solidFill>
                        <a:latin typeface="Arial" pitchFamily="34" charset="0"/>
                        <a:cs typeface="Arial" pitchFamily="34" charset="0"/>
                      </a:endParaRPr>
                    </a:p>
                  </a:txBody>
                  <a:tcPr marL="91441" marR="91441" marT="34299" marB="34299">
                    <a:solidFill>
                      <a:schemeClr val="accent1">
                        <a:lumMod val="60000"/>
                        <a:lumOff val="40000"/>
                      </a:schemeClr>
                    </a:solidFill>
                  </a:tcPr>
                </a:tc>
                <a:tc>
                  <a:txBody>
                    <a:bodyPr/>
                    <a:lstStyle/>
                    <a:p>
                      <a:pPr algn="ctr"/>
                      <a:r>
                        <a:rPr lang="en-ZA" sz="1400" dirty="0" smtClean="0">
                          <a:solidFill>
                            <a:schemeClr val="bg1"/>
                          </a:solidFill>
                          <a:latin typeface="Arial" pitchFamily="34" charset="0"/>
                          <a:cs typeface="Arial" pitchFamily="34" charset="0"/>
                        </a:rPr>
                        <a:t>4</a:t>
                      </a:r>
                      <a:endParaRPr lang="en-ZA" sz="1400" dirty="0">
                        <a:solidFill>
                          <a:schemeClr val="bg1"/>
                        </a:solidFill>
                        <a:latin typeface="Arial" pitchFamily="34" charset="0"/>
                        <a:cs typeface="Arial" pitchFamily="34" charset="0"/>
                      </a:endParaRPr>
                    </a:p>
                  </a:txBody>
                  <a:tcPr marL="91441" marR="91441" marT="34299" marB="34299">
                    <a:solidFill>
                      <a:schemeClr val="accent1">
                        <a:lumMod val="60000"/>
                        <a:lumOff val="40000"/>
                      </a:schemeClr>
                    </a:solidFill>
                  </a:tcPr>
                </a:tc>
                <a:tc>
                  <a:txBody>
                    <a:bodyPr/>
                    <a:lstStyle/>
                    <a:p>
                      <a:pPr algn="ctr"/>
                      <a:r>
                        <a:rPr lang="en-ZA" sz="1400" dirty="0" smtClean="0">
                          <a:solidFill>
                            <a:schemeClr val="bg1"/>
                          </a:solidFill>
                          <a:latin typeface="Arial" pitchFamily="34" charset="0"/>
                          <a:cs typeface="Arial" pitchFamily="34" charset="0"/>
                        </a:rPr>
                        <a:t>5</a:t>
                      </a:r>
                      <a:endParaRPr lang="en-ZA" sz="1400" dirty="0">
                        <a:solidFill>
                          <a:schemeClr val="bg1"/>
                        </a:solidFill>
                        <a:latin typeface="Arial" pitchFamily="34" charset="0"/>
                        <a:cs typeface="Arial" pitchFamily="34" charset="0"/>
                      </a:endParaRPr>
                    </a:p>
                  </a:txBody>
                  <a:tcPr marL="91441" marR="91441" marT="34299" marB="34299">
                    <a:solidFill>
                      <a:schemeClr val="accent1">
                        <a:lumMod val="60000"/>
                        <a:lumOff val="40000"/>
                      </a:schemeClr>
                    </a:solidFill>
                  </a:tcPr>
                </a:tc>
                <a:tc>
                  <a:txBody>
                    <a:bodyPr/>
                    <a:lstStyle/>
                    <a:p>
                      <a:pPr algn="ctr"/>
                      <a:r>
                        <a:rPr lang="en-ZA" sz="1400" dirty="0" smtClean="0">
                          <a:solidFill>
                            <a:schemeClr val="bg1"/>
                          </a:solidFill>
                          <a:latin typeface="Arial" pitchFamily="34" charset="0"/>
                          <a:cs typeface="Arial" pitchFamily="34" charset="0"/>
                        </a:rPr>
                        <a:t>6</a:t>
                      </a:r>
                      <a:endParaRPr lang="en-ZA" sz="1400" dirty="0">
                        <a:solidFill>
                          <a:schemeClr val="bg1"/>
                        </a:solidFill>
                        <a:latin typeface="Arial" pitchFamily="34" charset="0"/>
                        <a:cs typeface="Arial" pitchFamily="34" charset="0"/>
                      </a:endParaRPr>
                    </a:p>
                  </a:txBody>
                  <a:tcPr marL="91441" marR="91441" marT="34299" marB="34299">
                    <a:solidFill>
                      <a:schemeClr val="accent1">
                        <a:lumMod val="60000"/>
                        <a:lumOff val="40000"/>
                      </a:schemeClr>
                    </a:solidFill>
                  </a:tcPr>
                </a:tc>
                <a:tc>
                  <a:txBody>
                    <a:bodyPr/>
                    <a:lstStyle/>
                    <a:p>
                      <a:pPr algn="ctr"/>
                      <a:r>
                        <a:rPr lang="en-ZA" sz="1400" dirty="0" smtClean="0">
                          <a:solidFill>
                            <a:schemeClr val="bg1"/>
                          </a:solidFill>
                          <a:latin typeface="Arial" pitchFamily="34" charset="0"/>
                          <a:cs typeface="Arial" pitchFamily="34" charset="0"/>
                        </a:rPr>
                        <a:t>7</a:t>
                      </a:r>
                    </a:p>
                  </a:txBody>
                  <a:tcPr marL="91441" marR="91441" marT="34299" marB="34299">
                    <a:solidFill>
                      <a:schemeClr val="accent1">
                        <a:lumMod val="60000"/>
                        <a:lumOff val="40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350354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644312" y="1047750"/>
          <a:ext cx="5895474" cy="2876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649663" y="4095750"/>
            <a:ext cx="1790700" cy="626269"/>
          </a:xfrm>
          <a:prstGeom prst="rect">
            <a:avLst/>
          </a:prstGeom>
        </p:spPr>
        <p:style>
          <a:lnRef idx="1">
            <a:schemeClr val="accent6"/>
          </a:lnRef>
          <a:fillRef idx="3">
            <a:schemeClr val="accent6"/>
          </a:fillRef>
          <a:effectRef idx="2">
            <a:schemeClr val="accent6"/>
          </a:effectRef>
          <a:fontRef idx="minor">
            <a:schemeClr val="lt1"/>
          </a:fontRef>
        </p:style>
        <p:txBody>
          <a:bodyPr anchor="b"/>
          <a:lstStyle/>
          <a:p>
            <a:pPr algn="ctr" eaLnBrk="1" hangingPunct="1">
              <a:defRPr/>
            </a:pPr>
            <a:r>
              <a:rPr lang="en-US" sz="1400" b="1" dirty="0">
                <a:solidFill>
                  <a:schemeClr val="tx1"/>
                </a:solidFill>
              </a:rPr>
              <a:t>HOLDING COMPANY (NEWCO)</a:t>
            </a:r>
          </a:p>
          <a:p>
            <a:pPr algn="ctr" eaLnBrk="1" hangingPunct="1">
              <a:defRPr/>
            </a:pPr>
            <a:r>
              <a:rPr lang="en-US" sz="1400" b="1" dirty="0">
                <a:solidFill>
                  <a:schemeClr val="tx1"/>
                </a:solidFill>
              </a:rPr>
              <a:t>JV</a:t>
            </a:r>
          </a:p>
        </p:txBody>
      </p:sp>
      <p:sp>
        <p:nvSpPr>
          <p:cNvPr id="6" name="Rectangle 5"/>
          <p:cNvSpPr/>
          <p:nvPr/>
        </p:nvSpPr>
        <p:spPr>
          <a:xfrm>
            <a:off x="7237414" y="3298032"/>
            <a:ext cx="1792287" cy="626269"/>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eaLnBrk="1" hangingPunct="1">
              <a:defRPr/>
            </a:pPr>
            <a:r>
              <a:rPr lang="en-US" sz="1400" b="1" dirty="0">
                <a:solidFill>
                  <a:schemeClr val="tx1"/>
                </a:solidFill>
              </a:rPr>
              <a:t>SHAREHOLDERS</a:t>
            </a:r>
          </a:p>
        </p:txBody>
      </p:sp>
      <p:sp>
        <p:nvSpPr>
          <p:cNvPr id="7" name="Rectangle 6"/>
          <p:cNvSpPr/>
          <p:nvPr/>
        </p:nvSpPr>
        <p:spPr>
          <a:xfrm>
            <a:off x="152400" y="3298032"/>
            <a:ext cx="1790700" cy="626269"/>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eaLnBrk="1" hangingPunct="1">
              <a:defRPr/>
            </a:pPr>
            <a:r>
              <a:rPr lang="en-US" sz="1400" b="1" dirty="0">
                <a:solidFill>
                  <a:schemeClr val="tx1"/>
                </a:solidFill>
              </a:rPr>
              <a:t>SHAREHOLDERS</a:t>
            </a:r>
          </a:p>
        </p:txBody>
      </p:sp>
      <p:sp>
        <p:nvSpPr>
          <p:cNvPr id="8" name="Title 7"/>
          <p:cNvSpPr>
            <a:spLocks noGrp="1"/>
          </p:cNvSpPr>
          <p:nvPr>
            <p:ph type="title"/>
          </p:nvPr>
        </p:nvSpPr>
        <p:spPr/>
        <p:txBody>
          <a:bodyPr>
            <a:normAutofit/>
          </a:bodyPr>
          <a:lstStyle/>
          <a:p>
            <a:pPr>
              <a:defRPr/>
            </a:pPr>
            <a:r>
              <a:rPr lang="en-US" b="1" dirty="0" smtClean="0"/>
              <a:t>SHARE-EQUITY ENTERPRISE MODEL</a:t>
            </a:r>
            <a:endParaRPr lang="en-US" b="1" dirty="0"/>
          </a:p>
        </p:txBody>
      </p:sp>
      <p:cxnSp>
        <p:nvCxnSpPr>
          <p:cNvPr id="10" name="Straight Arrow Connector 9"/>
          <p:cNvCxnSpPr>
            <a:stCxn id="7" idx="0"/>
          </p:cNvCxnSpPr>
          <p:nvPr/>
        </p:nvCxnSpPr>
        <p:spPr>
          <a:xfrm flipV="1">
            <a:off x="1047750" y="2446735"/>
            <a:ext cx="742950" cy="85129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a:stCxn id="6" idx="0"/>
          </p:cNvCxnSpPr>
          <p:nvPr/>
        </p:nvCxnSpPr>
        <p:spPr>
          <a:xfrm flipH="1" flipV="1">
            <a:off x="7405689" y="2446735"/>
            <a:ext cx="727075" cy="85129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flipV="1">
            <a:off x="4568825" y="2657475"/>
            <a:ext cx="0" cy="14382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7667816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95486"/>
            <a:ext cx="5904656" cy="627534"/>
          </a:xfrm>
        </p:spPr>
        <p:txBody>
          <a:bodyPr>
            <a:normAutofit fontScale="90000"/>
          </a:bodyPr>
          <a:lstStyle/>
          <a:p>
            <a:r>
              <a:rPr lang="en-ZA" sz="2700" dirty="0" smtClean="0">
                <a:solidFill>
                  <a:srgbClr val="000000"/>
                </a:solidFill>
                <a:ea typeface="Calibri" pitchFamily="34" charset="0"/>
                <a:cs typeface="Arial" pitchFamily="34" charset="0"/>
              </a:rPr>
              <a:t>RESTITUTION </a:t>
            </a:r>
            <a:r>
              <a:rPr lang="en-ZA" sz="2700" dirty="0" err="1" smtClean="0">
                <a:solidFill>
                  <a:srgbClr val="000000"/>
                </a:solidFill>
                <a:ea typeface="Calibri" pitchFamily="34" charset="0"/>
                <a:cs typeface="Arial" pitchFamily="34" charset="0"/>
              </a:rPr>
              <a:t>TourISM</a:t>
            </a:r>
            <a:r>
              <a:rPr lang="en-ZA" sz="2700" dirty="0" smtClean="0">
                <a:solidFill>
                  <a:srgbClr val="000000"/>
                </a:solidFill>
                <a:ea typeface="Calibri" pitchFamily="34" charset="0"/>
                <a:cs typeface="Arial" pitchFamily="34" charset="0"/>
              </a:rPr>
              <a:t> PROJECTS</a:t>
            </a:r>
            <a:r>
              <a:rPr lang="en-ZA" dirty="0">
                <a:solidFill>
                  <a:srgbClr val="000000"/>
                </a:solidFill>
                <a:latin typeface="Candara" pitchFamily="34" charset="0"/>
                <a:ea typeface="Calibri" pitchFamily="34" charset="0"/>
                <a:cs typeface="Times New Roman" pitchFamily="18" charset="0"/>
              </a:rPr>
              <a:t/>
            </a:r>
            <a:br>
              <a:rPr lang="en-ZA" dirty="0">
                <a:solidFill>
                  <a:srgbClr val="000000"/>
                </a:solidFill>
                <a:latin typeface="Candara" pitchFamily="34" charset="0"/>
                <a:ea typeface="Calibri" pitchFamily="34" charset="0"/>
                <a:cs typeface="Times New Roman" pitchFamily="18" charset="0"/>
              </a:rPr>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72643547"/>
              </p:ext>
            </p:extLst>
          </p:nvPr>
        </p:nvGraphicFramePr>
        <p:xfrm>
          <a:off x="395536" y="483519"/>
          <a:ext cx="7272809" cy="4290805"/>
        </p:xfrm>
        <a:graphic>
          <a:graphicData uri="http://schemas.openxmlformats.org/drawingml/2006/table">
            <a:tbl>
              <a:tblPr firstRow="1" bandRow="1">
                <a:tableStyleId>{93296810-A885-4BE3-A3E7-6D5BEEA58F35}</a:tableStyleId>
              </a:tblPr>
              <a:tblGrid>
                <a:gridCol w="1184300">
                  <a:extLst>
                    <a:ext uri="{9D8B030D-6E8A-4147-A177-3AD203B41FA5}">
                      <a16:colId xmlns="" xmlns:a16="http://schemas.microsoft.com/office/drawing/2014/main" val="20000"/>
                    </a:ext>
                  </a:extLst>
                </a:gridCol>
                <a:gridCol w="2029503">
                  <a:extLst>
                    <a:ext uri="{9D8B030D-6E8A-4147-A177-3AD203B41FA5}">
                      <a16:colId xmlns="" xmlns:a16="http://schemas.microsoft.com/office/drawing/2014/main" val="20001"/>
                    </a:ext>
                  </a:extLst>
                </a:gridCol>
                <a:gridCol w="2029503">
                  <a:extLst>
                    <a:ext uri="{9D8B030D-6E8A-4147-A177-3AD203B41FA5}">
                      <a16:colId xmlns="" xmlns:a16="http://schemas.microsoft.com/office/drawing/2014/main" val="20002"/>
                    </a:ext>
                  </a:extLst>
                </a:gridCol>
                <a:gridCol w="2029503">
                  <a:extLst>
                    <a:ext uri="{9D8B030D-6E8A-4147-A177-3AD203B41FA5}">
                      <a16:colId xmlns="" xmlns:a16="http://schemas.microsoft.com/office/drawing/2014/main" val="20003"/>
                    </a:ext>
                  </a:extLst>
                </a:gridCol>
              </a:tblGrid>
              <a:tr h="432047">
                <a:tc>
                  <a:txBody>
                    <a:bodyPr/>
                    <a:lstStyle/>
                    <a:p>
                      <a:r>
                        <a:rPr lang="en-ZA" sz="1100" u="none" strike="noStrike" dirty="0" smtClean="0">
                          <a:solidFill>
                            <a:schemeClr val="tx1"/>
                          </a:solidFill>
                          <a:effectLst/>
                        </a:rPr>
                        <a:t>Province </a:t>
                      </a:r>
                      <a:endParaRPr lang="en-US" sz="1100" b="1" dirty="0">
                        <a:solidFill>
                          <a:schemeClr val="tx1"/>
                        </a:solidFill>
                        <a:latin typeface="Arial" pitchFamily="34" charset="0"/>
                        <a:cs typeface="Arial" pitchFamily="34" charset="0"/>
                      </a:endParaRPr>
                    </a:p>
                  </a:txBody>
                  <a:tcPr/>
                </a:tc>
                <a:tc>
                  <a:txBody>
                    <a:bodyPr/>
                    <a:lstStyle/>
                    <a:p>
                      <a:r>
                        <a:rPr lang="en-US" sz="1100" dirty="0" smtClean="0">
                          <a:solidFill>
                            <a:schemeClr val="tx1"/>
                          </a:solidFill>
                        </a:rPr>
                        <a:t>Land Size (Ha)</a:t>
                      </a:r>
                      <a:endParaRPr lang="en-US" sz="1100" b="1" dirty="0">
                        <a:solidFill>
                          <a:schemeClr val="tx1"/>
                        </a:solidFill>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Number of projects</a:t>
                      </a:r>
                      <a:endParaRPr lang="en-US" sz="1100" b="1" dirty="0" smtClean="0">
                        <a:solidFill>
                          <a:schemeClr val="tx1"/>
                        </a:solidFill>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u="none" strike="noStrike" dirty="0" smtClean="0">
                          <a:solidFill>
                            <a:schemeClr val="tx1"/>
                          </a:solidFill>
                          <a:effectLst/>
                        </a:rPr>
                        <a:t>Funds Available</a:t>
                      </a:r>
                      <a:endParaRPr lang="en-US" sz="1100" b="1" dirty="0">
                        <a:solidFill>
                          <a:schemeClr val="tx1"/>
                        </a:solidFill>
                        <a:latin typeface="Arial" pitchFamily="34" charset="0"/>
                        <a:cs typeface="Arial" pitchFamily="34" charset="0"/>
                      </a:endParaRPr>
                    </a:p>
                  </a:txBody>
                  <a:tcPr/>
                </a:tc>
                <a:extLst>
                  <a:ext uri="{0D108BD9-81ED-4DB2-BD59-A6C34878D82A}">
                    <a16:rowId xmlns="" xmlns:a16="http://schemas.microsoft.com/office/drawing/2014/main" val="10000"/>
                  </a:ext>
                </a:extLst>
              </a:tr>
              <a:tr h="358325">
                <a:tc>
                  <a:txBody>
                    <a:bodyPr/>
                    <a:lstStyle/>
                    <a:p>
                      <a:pPr algn="l" rtl="0" fontAlgn="b"/>
                      <a:r>
                        <a:rPr lang="en-ZA" sz="1100" u="none" strike="noStrike" dirty="0">
                          <a:effectLst/>
                        </a:rPr>
                        <a:t>Eastern Cape</a:t>
                      </a:r>
                      <a:endParaRPr lang="en-ZA" sz="1100" b="0" i="0" u="none" strike="noStrike" dirty="0">
                        <a:solidFill>
                          <a:srgbClr val="000000"/>
                        </a:solidFill>
                        <a:effectLst/>
                        <a:latin typeface="Arial" pitchFamily="34" charset="0"/>
                        <a:cs typeface="Arial" pitchFamily="34" charset="0"/>
                      </a:endParaRPr>
                    </a:p>
                  </a:txBody>
                  <a:tcPr marL="9525" marR="9525" marT="12700" marB="0" anchor="ctr"/>
                </a:tc>
                <a:tc>
                  <a:txBody>
                    <a:bodyPr/>
                    <a:lstStyle/>
                    <a:p>
                      <a:pPr algn="ctr" rtl="0" fontAlgn="b"/>
                      <a:r>
                        <a:rPr lang="en-ZA" sz="1100" b="0" i="0" u="none" strike="noStrike" dirty="0" smtClean="0">
                          <a:solidFill>
                            <a:srgbClr val="000000"/>
                          </a:solidFill>
                          <a:effectLst/>
                          <a:latin typeface="Arial" pitchFamily="34" charset="0"/>
                          <a:cs typeface="Arial" pitchFamily="34" charset="0"/>
                        </a:rPr>
                        <a:t>4522.92</a:t>
                      </a:r>
                      <a:endParaRPr lang="en-ZA" sz="1100" b="0" i="0" u="none" strike="noStrike" dirty="0">
                        <a:solidFill>
                          <a:srgbClr val="000000"/>
                        </a:solidFill>
                        <a:effectLst/>
                        <a:latin typeface="Arial" pitchFamily="34" charset="0"/>
                        <a:cs typeface="Arial" pitchFamily="34" charset="0"/>
                      </a:endParaRPr>
                    </a:p>
                  </a:txBody>
                  <a:tcPr marL="0" marR="0" marT="0" marB="0" anchor="ctr"/>
                </a:tc>
                <a:tc>
                  <a:txBody>
                    <a:bodyPr/>
                    <a:lstStyle/>
                    <a:p>
                      <a:pPr algn="ctr" rtl="0" fontAlgn="b"/>
                      <a:r>
                        <a:rPr lang="en-ZA" sz="1100" b="0" i="0" u="none" strike="noStrike" dirty="0" smtClean="0">
                          <a:solidFill>
                            <a:srgbClr val="000000"/>
                          </a:solidFill>
                          <a:effectLst/>
                          <a:latin typeface="Arial" pitchFamily="34" charset="0"/>
                          <a:cs typeface="Arial" pitchFamily="34" charset="0"/>
                        </a:rPr>
                        <a:t>7</a:t>
                      </a:r>
                      <a:endParaRPr lang="en-ZA" sz="1100" b="0" i="0" u="none" strike="noStrike" dirty="0">
                        <a:solidFill>
                          <a:srgbClr val="000000"/>
                        </a:solidFill>
                        <a:effectLst/>
                        <a:latin typeface="Arial" pitchFamily="34" charset="0"/>
                        <a:cs typeface="Arial" pitchFamily="34" charset="0"/>
                      </a:endParaRPr>
                    </a:p>
                  </a:txBody>
                  <a:tcPr marL="0" marR="0" marT="0" marB="0" anchor="ctr"/>
                </a:tc>
                <a:tc>
                  <a:txBody>
                    <a:bodyPr/>
                    <a:lstStyle/>
                    <a:p>
                      <a:pPr algn="ctr" rtl="0" fontAlgn="b"/>
                      <a:r>
                        <a:rPr lang="en-ZA" sz="1100" b="0" i="0" u="none" strike="noStrike" dirty="0" smtClean="0">
                          <a:solidFill>
                            <a:srgbClr val="000000"/>
                          </a:solidFill>
                          <a:effectLst/>
                          <a:latin typeface="Arial" pitchFamily="34" charset="0"/>
                          <a:cs typeface="Arial" pitchFamily="34" charset="0"/>
                        </a:rPr>
                        <a:t>R80 357 650.95</a:t>
                      </a:r>
                      <a:endParaRPr lang="en-ZA" sz="1100" b="0" i="0" u="none" strike="noStrike" dirty="0">
                        <a:solidFill>
                          <a:srgbClr val="000000"/>
                        </a:solidFill>
                        <a:effectLst/>
                        <a:latin typeface="Arial" pitchFamily="34" charset="0"/>
                        <a:cs typeface="Arial" pitchFamily="34" charset="0"/>
                      </a:endParaRPr>
                    </a:p>
                  </a:txBody>
                  <a:tcPr marL="0" marR="0" marT="0" marB="0" anchor="ctr"/>
                </a:tc>
                <a:extLst>
                  <a:ext uri="{0D108BD9-81ED-4DB2-BD59-A6C34878D82A}">
                    <a16:rowId xmlns="" xmlns:a16="http://schemas.microsoft.com/office/drawing/2014/main" val="10001"/>
                  </a:ext>
                </a:extLst>
              </a:tr>
              <a:tr h="358325">
                <a:tc>
                  <a:txBody>
                    <a:bodyPr/>
                    <a:lstStyle/>
                    <a:p>
                      <a:pPr algn="l" rtl="0" fontAlgn="b"/>
                      <a:r>
                        <a:rPr lang="en-ZA" sz="1100" u="none" strike="noStrike" dirty="0">
                          <a:effectLst/>
                        </a:rPr>
                        <a:t>Free State</a:t>
                      </a:r>
                      <a:endParaRPr lang="en-ZA" sz="1100" b="0" i="0" u="none" strike="noStrike" dirty="0">
                        <a:solidFill>
                          <a:srgbClr val="000000"/>
                        </a:solidFill>
                        <a:effectLst/>
                        <a:latin typeface="Arial" pitchFamily="34" charset="0"/>
                        <a:cs typeface="Arial" pitchFamily="34" charset="0"/>
                      </a:endParaRPr>
                    </a:p>
                  </a:txBody>
                  <a:tcPr marL="9525" marR="9525" marT="12700" marB="0" anchor="ctr"/>
                </a:tc>
                <a:tc>
                  <a:txBody>
                    <a:bodyPr/>
                    <a:lstStyle/>
                    <a:p>
                      <a:pPr algn="ctr" rtl="0" fontAlgn="b"/>
                      <a:r>
                        <a:rPr lang="en-ZA" sz="1100" b="0" i="0" u="none" strike="noStrike" dirty="0" smtClean="0">
                          <a:solidFill>
                            <a:srgbClr val="000000"/>
                          </a:solidFill>
                          <a:effectLst/>
                          <a:latin typeface="Arial" pitchFamily="34" charset="0"/>
                          <a:cs typeface="Arial" pitchFamily="34" charset="0"/>
                        </a:rPr>
                        <a:t>2024.5217</a:t>
                      </a:r>
                      <a:endParaRPr lang="en-ZA" sz="1100" b="0" i="0" u="none" strike="noStrike" dirty="0">
                        <a:solidFill>
                          <a:srgbClr val="000000"/>
                        </a:solidFill>
                        <a:effectLst/>
                        <a:latin typeface="Arial" pitchFamily="34" charset="0"/>
                        <a:cs typeface="Arial" pitchFamily="34" charset="0"/>
                      </a:endParaRPr>
                    </a:p>
                  </a:txBody>
                  <a:tcPr marL="0" marR="0" marT="0" marB="0" anchor="ctr"/>
                </a:tc>
                <a:tc>
                  <a:txBody>
                    <a:bodyPr/>
                    <a:lstStyle/>
                    <a:p>
                      <a:pPr algn="ctr" rtl="0" fontAlgn="b"/>
                      <a:r>
                        <a:rPr lang="en-ZA" sz="1100" b="0" i="0" u="none" strike="noStrike" dirty="0" smtClean="0">
                          <a:solidFill>
                            <a:srgbClr val="000000"/>
                          </a:solidFill>
                          <a:effectLst/>
                          <a:latin typeface="Arial" pitchFamily="34" charset="0"/>
                          <a:cs typeface="Arial" pitchFamily="34" charset="0"/>
                        </a:rPr>
                        <a:t>1</a:t>
                      </a:r>
                      <a:endParaRPr lang="en-ZA" sz="1100" b="0" i="0" u="none" strike="noStrike" dirty="0">
                        <a:solidFill>
                          <a:srgbClr val="000000"/>
                        </a:solidFill>
                        <a:effectLst/>
                        <a:latin typeface="Arial" pitchFamily="34" charset="0"/>
                        <a:cs typeface="Arial" pitchFamily="34" charset="0"/>
                      </a:endParaRPr>
                    </a:p>
                  </a:txBody>
                  <a:tcPr marL="0" marR="0" marT="0" marB="0" anchor="ctr"/>
                </a:tc>
                <a:tc>
                  <a:txBody>
                    <a:bodyPr/>
                    <a:lstStyle/>
                    <a:p>
                      <a:pPr algn="ctr" rtl="0" fontAlgn="b"/>
                      <a:r>
                        <a:rPr lang="en-ZA" sz="1100" b="0" i="0" u="none" strike="noStrike" dirty="0" smtClean="0">
                          <a:solidFill>
                            <a:srgbClr val="000000"/>
                          </a:solidFill>
                          <a:effectLst/>
                          <a:latin typeface="Arial" pitchFamily="34" charset="0"/>
                          <a:cs typeface="Arial" pitchFamily="34" charset="0"/>
                        </a:rPr>
                        <a:t>R0.00</a:t>
                      </a:r>
                      <a:endParaRPr lang="en-ZA" sz="1100" b="0" i="0" u="none" strike="noStrike" dirty="0">
                        <a:solidFill>
                          <a:srgbClr val="000000"/>
                        </a:solidFill>
                        <a:effectLst/>
                        <a:latin typeface="Arial" pitchFamily="34" charset="0"/>
                        <a:cs typeface="Arial" pitchFamily="34" charset="0"/>
                      </a:endParaRPr>
                    </a:p>
                  </a:txBody>
                  <a:tcPr marL="0" marR="0" marT="0" marB="0" anchor="ctr"/>
                </a:tc>
                <a:extLst>
                  <a:ext uri="{0D108BD9-81ED-4DB2-BD59-A6C34878D82A}">
                    <a16:rowId xmlns="" xmlns:a16="http://schemas.microsoft.com/office/drawing/2014/main" val="10002"/>
                  </a:ext>
                </a:extLst>
              </a:tr>
              <a:tr h="358325">
                <a:tc>
                  <a:txBody>
                    <a:bodyPr/>
                    <a:lstStyle/>
                    <a:p>
                      <a:pPr algn="l" rtl="0" fontAlgn="b"/>
                      <a:r>
                        <a:rPr lang="en-ZA" sz="1100" u="none" strike="noStrike">
                          <a:effectLst/>
                        </a:rPr>
                        <a:t>Gauteng</a:t>
                      </a:r>
                      <a:endParaRPr lang="en-ZA" sz="1100" b="0" i="0" u="none" strike="noStrike">
                        <a:solidFill>
                          <a:srgbClr val="000000"/>
                        </a:solidFill>
                        <a:effectLst/>
                        <a:latin typeface="Arial" pitchFamily="34" charset="0"/>
                        <a:cs typeface="Arial" pitchFamily="34" charset="0"/>
                      </a:endParaRPr>
                    </a:p>
                  </a:txBody>
                  <a:tcPr marL="9525" marR="9525" marT="12700" marB="0" anchor="ctr"/>
                </a:tc>
                <a:tc>
                  <a:txBody>
                    <a:bodyPr/>
                    <a:lstStyle/>
                    <a:p>
                      <a:pPr algn="ctr" rtl="0" fontAlgn="b"/>
                      <a:r>
                        <a:rPr lang="en-ZA" sz="1100" b="0" i="0" u="none" strike="noStrike" dirty="0" smtClean="0">
                          <a:solidFill>
                            <a:srgbClr val="000000"/>
                          </a:solidFill>
                          <a:effectLst/>
                          <a:latin typeface="Arial" pitchFamily="34" charset="0"/>
                          <a:cs typeface="Arial" pitchFamily="34" charset="0"/>
                        </a:rPr>
                        <a:t>6716.1379</a:t>
                      </a:r>
                      <a:endParaRPr lang="en-ZA" sz="1100" b="0" i="0" u="none" strike="noStrike" dirty="0">
                        <a:solidFill>
                          <a:srgbClr val="000000"/>
                        </a:solidFill>
                        <a:effectLst/>
                        <a:latin typeface="Arial" pitchFamily="34" charset="0"/>
                        <a:cs typeface="Arial" pitchFamily="34" charset="0"/>
                      </a:endParaRPr>
                    </a:p>
                  </a:txBody>
                  <a:tcPr marL="0" marR="0" marT="0" marB="0" anchor="ctr"/>
                </a:tc>
                <a:tc>
                  <a:txBody>
                    <a:bodyPr/>
                    <a:lstStyle/>
                    <a:p>
                      <a:pPr algn="ctr" rtl="0" fontAlgn="b"/>
                      <a:r>
                        <a:rPr lang="en-ZA" sz="1100" b="0" i="0" u="none" strike="noStrike" dirty="0" smtClean="0">
                          <a:solidFill>
                            <a:srgbClr val="000000"/>
                          </a:solidFill>
                          <a:effectLst/>
                          <a:latin typeface="Arial" pitchFamily="34" charset="0"/>
                          <a:cs typeface="Arial" pitchFamily="34" charset="0"/>
                        </a:rPr>
                        <a:t>2</a:t>
                      </a:r>
                      <a:endParaRPr lang="en-ZA" sz="1100" b="0" i="0" u="none" strike="noStrike" dirty="0">
                        <a:solidFill>
                          <a:srgbClr val="000000"/>
                        </a:solidFill>
                        <a:effectLst/>
                        <a:latin typeface="Arial" pitchFamily="34" charset="0"/>
                        <a:cs typeface="Arial" pitchFamily="34" charset="0"/>
                      </a:endParaRPr>
                    </a:p>
                  </a:txBody>
                  <a:tcPr marL="0" marR="0" marT="0" marB="0" anchor="ctr"/>
                </a:tc>
                <a:tc>
                  <a:txBody>
                    <a:bodyPr/>
                    <a:lstStyle/>
                    <a:p>
                      <a:pPr algn="ctr" rtl="0" fontAlgn="b"/>
                      <a:r>
                        <a:rPr lang="en-ZA" sz="1100" b="0" i="0" u="none" strike="noStrike" dirty="0" smtClean="0">
                          <a:solidFill>
                            <a:srgbClr val="000000"/>
                          </a:solidFill>
                          <a:effectLst/>
                          <a:latin typeface="Arial" pitchFamily="34" charset="0"/>
                          <a:cs typeface="Arial" pitchFamily="34" charset="0"/>
                        </a:rPr>
                        <a:t>R11 297 820.00</a:t>
                      </a:r>
                      <a:endParaRPr lang="en-ZA" sz="1100" b="0" i="0" u="none" strike="noStrike" dirty="0">
                        <a:solidFill>
                          <a:srgbClr val="000000"/>
                        </a:solidFill>
                        <a:effectLst/>
                        <a:latin typeface="Arial" pitchFamily="34" charset="0"/>
                        <a:cs typeface="Arial" pitchFamily="34" charset="0"/>
                      </a:endParaRPr>
                    </a:p>
                  </a:txBody>
                  <a:tcPr marL="0" marR="0" marT="0" marB="0" anchor="ctr"/>
                </a:tc>
                <a:extLst>
                  <a:ext uri="{0D108BD9-81ED-4DB2-BD59-A6C34878D82A}">
                    <a16:rowId xmlns="" xmlns:a16="http://schemas.microsoft.com/office/drawing/2014/main" val="10003"/>
                  </a:ext>
                </a:extLst>
              </a:tr>
              <a:tr h="530948">
                <a:tc>
                  <a:txBody>
                    <a:bodyPr/>
                    <a:lstStyle/>
                    <a:p>
                      <a:pPr algn="l" rtl="0" fontAlgn="b"/>
                      <a:r>
                        <a:rPr lang="en-ZA" sz="1100" u="none" strike="noStrike">
                          <a:effectLst/>
                        </a:rPr>
                        <a:t>KwaZulu Natal</a:t>
                      </a:r>
                      <a:endParaRPr lang="en-ZA" sz="1100" b="0" i="0" u="none" strike="noStrike">
                        <a:solidFill>
                          <a:srgbClr val="000000"/>
                        </a:solidFill>
                        <a:effectLst/>
                        <a:latin typeface="Arial" pitchFamily="34" charset="0"/>
                        <a:cs typeface="Arial" pitchFamily="34" charset="0"/>
                      </a:endParaRPr>
                    </a:p>
                  </a:txBody>
                  <a:tcPr marL="9525" marR="9525" marT="12700" marB="0" anchor="ctr"/>
                </a:tc>
                <a:tc>
                  <a:txBody>
                    <a:bodyPr/>
                    <a:lstStyle/>
                    <a:p>
                      <a:pPr algn="ctr" rtl="0" fontAlgn="b"/>
                      <a:r>
                        <a:rPr lang="en-ZA" sz="1100" b="0" i="0" u="none" strike="noStrike" dirty="0" smtClean="0">
                          <a:solidFill>
                            <a:srgbClr val="000000"/>
                          </a:solidFill>
                          <a:effectLst/>
                          <a:latin typeface="Arial" pitchFamily="34" charset="0"/>
                          <a:cs typeface="Arial" pitchFamily="34" charset="0"/>
                        </a:rPr>
                        <a:t>20277.5</a:t>
                      </a:r>
                      <a:endParaRPr lang="en-ZA" sz="1100" b="0" i="0" u="none" strike="noStrike" dirty="0">
                        <a:solidFill>
                          <a:srgbClr val="000000"/>
                        </a:solidFill>
                        <a:effectLst/>
                        <a:latin typeface="Arial" pitchFamily="34" charset="0"/>
                        <a:cs typeface="Arial" pitchFamily="34" charset="0"/>
                      </a:endParaRPr>
                    </a:p>
                  </a:txBody>
                  <a:tcPr marL="0" marR="0" marT="0" marB="0" anchor="ctr"/>
                </a:tc>
                <a:tc>
                  <a:txBody>
                    <a:bodyPr/>
                    <a:lstStyle/>
                    <a:p>
                      <a:pPr algn="ctr" rtl="0" fontAlgn="b"/>
                      <a:r>
                        <a:rPr lang="en-ZA" sz="1100" b="0" i="0" u="none" strike="noStrike" dirty="0" smtClean="0">
                          <a:solidFill>
                            <a:srgbClr val="000000"/>
                          </a:solidFill>
                          <a:effectLst/>
                          <a:latin typeface="Arial" pitchFamily="34" charset="0"/>
                          <a:cs typeface="Arial" pitchFamily="34" charset="0"/>
                        </a:rPr>
                        <a:t>8</a:t>
                      </a:r>
                      <a:endParaRPr lang="en-ZA" sz="1100" b="0" i="0" u="none" strike="noStrike" dirty="0">
                        <a:solidFill>
                          <a:srgbClr val="000000"/>
                        </a:solidFill>
                        <a:effectLst/>
                        <a:latin typeface="Arial" pitchFamily="34" charset="0"/>
                        <a:cs typeface="Arial" pitchFamily="34" charset="0"/>
                      </a:endParaRPr>
                    </a:p>
                  </a:txBody>
                  <a:tcPr marL="0" marR="0" marT="0" marB="0" anchor="ctr"/>
                </a:tc>
                <a:tc>
                  <a:txBody>
                    <a:bodyPr/>
                    <a:lstStyle/>
                    <a:p>
                      <a:pPr algn="ctr" rtl="0" fontAlgn="b"/>
                      <a:r>
                        <a:rPr lang="en-ZA" sz="1100" b="0" i="0" u="none" strike="noStrike" dirty="0" smtClean="0">
                          <a:solidFill>
                            <a:srgbClr val="000000"/>
                          </a:solidFill>
                          <a:effectLst/>
                          <a:latin typeface="Arial" pitchFamily="34" charset="0"/>
                          <a:cs typeface="Arial" pitchFamily="34" charset="0"/>
                        </a:rPr>
                        <a:t>R11 728 000.00</a:t>
                      </a:r>
                      <a:endParaRPr lang="en-ZA" sz="1100" b="0" i="0" u="none" strike="noStrike" dirty="0">
                        <a:solidFill>
                          <a:srgbClr val="000000"/>
                        </a:solidFill>
                        <a:effectLst/>
                        <a:latin typeface="Arial" pitchFamily="34" charset="0"/>
                        <a:cs typeface="Arial" pitchFamily="34" charset="0"/>
                      </a:endParaRPr>
                    </a:p>
                  </a:txBody>
                  <a:tcPr marL="0" marR="0" marT="0" marB="0" anchor="ctr"/>
                </a:tc>
                <a:extLst>
                  <a:ext uri="{0D108BD9-81ED-4DB2-BD59-A6C34878D82A}">
                    <a16:rowId xmlns="" xmlns:a16="http://schemas.microsoft.com/office/drawing/2014/main" val="10004"/>
                  </a:ext>
                </a:extLst>
              </a:tr>
              <a:tr h="358325">
                <a:tc>
                  <a:txBody>
                    <a:bodyPr/>
                    <a:lstStyle/>
                    <a:p>
                      <a:pPr algn="l" rtl="0" fontAlgn="b"/>
                      <a:r>
                        <a:rPr lang="en-ZA" sz="1100" u="none" strike="noStrike" dirty="0">
                          <a:effectLst/>
                        </a:rPr>
                        <a:t>Limpopo</a:t>
                      </a:r>
                      <a:endParaRPr lang="en-ZA" sz="1100" b="0" i="0" u="none" strike="noStrike" dirty="0">
                        <a:solidFill>
                          <a:srgbClr val="000000"/>
                        </a:solidFill>
                        <a:effectLst/>
                        <a:latin typeface="Arial" pitchFamily="34" charset="0"/>
                        <a:cs typeface="Arial" pitchFamily="34" charset="0"/>
                      </a:endParaRPr>
                    </a:p>
                  </a:txBody>
                  <a:tcPr marL="9525" marR="9525" marT="12700" marB="0" anchor="ctr"/>
                </a:tc>
                <a:tc>
                  <a:txBody>
                    <a:bodyPr/>
                    <a:lstStyle/>
                    <a:p>
                      <a:pPr algn="ctr" rtl="0" fontAlgn="b"/>
                      <a:r>
                        <a:rPr lang="en-ZA" sz="1100" b="0" i="0" u="none" strike="noStrike" dirty="0" smtClean="0">
                          <a:solidFill>
                            <a:srgbClr val="000000"/>
                          </a:solidFill>
                          <a:effectLst/>
                          <a:latin typeface="Arial" pitchFamily="34" charset="0"/>
                          <a:cs typeface="Arial" pitchFamily="34" charset="0"/>
                        </a:rPr>
                        <a:t>43076</a:t>
                      </a:r>
                      <a:endParaRPr lang="en-ZA" sz="1100" b="0" i="0" u="none" strike="noStrike" dirty="0">
                        <a:solidFill>
                          <a:srgbClr val="000000"/>
                        </a:solidFill>
                        <a:effectLst/>
                        <a:latin typeface="Arial" pitchFamily="34" charset="0"/>
                        <a:cs typeface="Arial" pitchFamily="34" charset="0"/>
                      </a:endParaRPr>
                    </a:p>
                  </a:txBody>
                  <a:tcPr marL="0" marR="0" marT="0" marB="0" anchor="ctr"/>
                </a:tc>
                <a:tc>
                  <a:txBody>
                    <a:bodyPr/>
                    <a:lstStyle/>
                    <a:p>
                      <a:pPr algn="ctr" rtl="0" fontAlgn="b"/>
                      <a:r>
                        <a:rPr lang="en-ZA" sz="1100" b="0" i="0" u="none" strike="noStrike" dirty="0" smtClean="0">
                          <a:solidFill>
                            <a:srgbClr val="000000"/>
                          </a:solidFill>
                          <a:effectLst/>
                          <a:latin typeface="Arial" pitchFamily="34" charset="0"/>
                          <a:cs typeface="Arial" pitchFamily="34" charset="0"/>
                        </a:rPr>
                        <a:t>10</a:t>
                      </a:r>
                      <a:endParaRPr lang="en-ZA" sz="1100" b="0" i="0" u="none" strike="noStrike" dirty="0">
                        <a:solidFill>
                          <a:srgbClr val="000000"/>
                        </a:solidFill>
                        <a:effectLst/>
                        <a:latin typeface="Arial" pitchFamily="34" charset="0"/>
                        <a:cs typeface="Arial" pitchFamily="34" charset="0"/>
                      </a:endParaRPr>
                    </a:p>
                  </a:txBody>
                  <a:tcPr marL="0" marR="0" marT="0" marB="0" anchor="ctr"/>
                </a:tc>
                <a:tc>
                  <a:txBody>
                    <a:bodyPr/>
                    <a:lstStyle/>
                    <a:p>
                      <a:pPr algn="ctr" rtl="0" fontAlgn="b"/>
                      <a:r>
                        <a:rPr lang="en-ZA" sz="1100" b="0" i="0" u="none" strike="noStrike" dirty="0" smtClean="0">
                          <a:solidFill>
                            <a:srgbClr val="000000"/>
                          </a:solidFill>
                          <a:effectLst/>
                          <a:latin typeface="Arial" pitchFamily="34" charset="0"/>
                          <a:cs typeface="Arial" pitchFamily="34" charset="0"/>
                        </a:rPr>
                        <a:t>R6 130 293.00</a:t>
                      </a:r>
                      <a:endParaRPr lang="en-ZA" sz="1100" b="0" i="0" u="none" strike="noStrike" dirty="0">
                        <a:solidFill>
                          <a:srgbClr val="000000"/>
                        </a:solidFill>
                        <a:effectLst/>
                        <a:latin typeface="Arial" pitchFamily="34" charset="0"/>
                        <a:cs typeface="Arial" pitchFamily="34" charset="0"/>
                      </a:endParaRPr>
                    </a:p>
                  </a:txBody>
                  <a:tcPr marL="0" marR="0" marT="0" marB="0" anchor="ctr"/>
                </a:tc>
                <a:extLst>
                  <a:ext uri="{0D108BD9-81ED-4DB2-BD59-A6C34878D82A}">
                    <a16:rowId xmlns="" xmlns:a16="http://schemas.microsoft.com/office/drawing/2014/main" val="10005"/>
                  </a:ext>
                </a:extLst>
              </a:tr>
              <a:tr h="358325">
                <a:tc>
                  <a:txBody>
                    <a:bodyPr/>
                    <a:lstStyle/>
                    <a:p>
                      <a:pPr algn="l" rtl="0" fontAlgn="b"/>
                      <a:r>
                        <a:rPr lang="en-ZA" sz="1100" u="none" strike="noStrike">
                          <a:effectLst/>
                        </a:rPr>
                        <a:t>Mpumalanga</a:t>
                      </a:r>
                      <a:endParaRPr lang="en-ZA" sz="1100" b="0" i="0" u="none" strike="noStrike">
                        <a:solidFill>
                          <a:srgbClr val="000000"/>
                        </a:solidFill>
                        <a:effectLst/>
                        <a:latin typeface="Arial" pitchFamily="34" charset="0"/>
                        <a:cs typeface="Arial" pitchFamily="34" charset="0"/>
                      </a:endParaRPr>
                    </a:p>
                  </a:txBody>
                  <a:tcPr marL="9525" marR="9525" marT="12700" marB="0" anchor="ctr"/>
                </a:tc>
                <a:tc>
                  <a:txBody>
                    <a:bodyPr/>
                    <a:lstStyle/>
                    <a:p>
                      <a:pPr algn="ctr" rtl="0" fontAlgn="b"/>
                      <a:r>
                        <a:rPr lang="en-ZA" sz="1100" b="0" i="0" u="none" strike="noStrike" dirty="0" smtClean="0">
                          <a:solidFill>
                            <a:srgbClr val="000000"/>
                          </a:solidFill>
                          <a:effectLst/>
                          <a:latin typeface="Arial" pitchFamily="34" charset="0"/>
                          <a:cs typeface="Arial" pitchFamily="34" charset="0"/>
                        </a:rPr>
                        <a:t>477789.32</a:t>
                      </a:r>
                      <a:endParaRPr lang="en-ZA" sz="1100" b="0" i="0" u="none" strike="noStrike" dirty="0">
                        <a:solidFill>
                          <a:srgbClr val="000000"/>
                        </a:solidFill>
                        <a:effectLst/>
                        <a:latin typeface="Arial" pitchFamily="34" charset="0"/>
                        <a:cs typeface="Arial" pitchFamily="34" charset="0"/>
                      </a:endParaRPr>
                    </a:p>
                  </a:txBody>
                  <a:tcPr marL="0" marR="0" marT="0" marB="0" anchor="ctr"/>
                </a:tc>
                <a:tc>
                  <a:txBody>
                    <a:bodyPr/>
                    <a:lstStyle/>
                    <a:p>
                      <a:pPr algn="ctr" rtl="0" fontAlgn="b"/>
                      <a:r>
                        <a:rPr lang="en-ZA" sz="1100" b="0" i="0" u="none" strike="noStrike" dirty="0" smtClean="0">
                          <a:solidFill>
                            <a:srgbClr val="000000"/>
                          </a:solidFill>
                          <a:effectLst/>
                          <a:latin typeface="Arial" pitchFamily="34" charset="0"/>
                          <a:cs typeface="Arial" pitchFamily="34" charset="0"/>
                        </a:rPr>
                        <a:t>11</a:t>
                      </a:r>
                      <a:endParaRPr lang="en-ZA" sz="1100" b="0" i="0" u="none" strike="noStrike" dirty="0">
                        <a:solidFill>
                          <a:srgbClr val="000000"/>
                        </a:solidFill>
                        <a:effectLst/>
                        <a:latin typeface="Arial" pitchFamily="34" charset="0"/>
                        <a:cs typeface="Arial" pitchFamily="34" charset="0"/>
                      </a:endParaRPr>
                    </a:p>
                  </a:txBody>
                  <a:tcPr marL="0" marR="0" marT="0" marB="0" anchor="ctr"/>
                </a:tc>
                <a:tc>
                  <a:txBody>
                    <a:bodyPr/>
                    <a:lstStyle/>
                    <a:p>
                      <a:pPr algn="ctr" rtl="0" fontAlgn="b"/>
                      <a:r>
                        <a:rPr lang="en-ZA" sz="1100" b="0" i="0" u="none" strike="noStrike" dirty="0" smtClean="0">
                          <a:solidFill>
                            <a:srgbClr val="000000"/>
                          </a:solidFill>
                          <a:effectLst/>
                          <a:latin typeface="Arial" pitchFamily="34" charset="0"/>
                          <a:cs typeface="Arial" pitchFamily="34" charset="0"/>
                        </a:rPr>
                        <a:t>R9 916 000.00</a:t>
                      </a:r>
                      <a:endParaRPr lang="en-ZA" sz="1100" b="0" i="0" u="none" strike="noStrike" dirty="0">
                        <a:solidFill>
                          <a:srgbClr val="000000"/>
                        </a:solidFill>
                        <a:effectLst/>
                        <a:latin typeface="Arial" pitchFamily="34" charset="0"/>
                        <a:cs typeface="Arial" pitchFamily="34" charset="0"/>
                      </a:endParaRPr>
                    </a:p>
                  </a:txBody>
                  <a:tcPr marL="0" marR="0" marT="0" marB="0" anchor="ctr"/>
                </a:tc>
                <a:extLst>
                  <a:ext uri="{0D108BD9-81ED-4DB2-BD59-A6C34878D82A}">
                    <a16:rowId xmlns="" xmlns:a16="http://schemas.microsoft.com/office/drawing/2014/main" val="10006"/>
                  </a:ext>
                </a:extLst>
              </a:tr>
              <a:tr h="530948">
                <a:tc>
                  <a:txBody>
                    <a:bodyPr/>
                    <a:lstStyle/>
                    <a:p>
                      <a:pPr algn="l" rtl="0" fontAlgn="b"/>
                      <a:r>
                        <a:rPr lang="en-ZA" sz="1100" u="none" strike="noStrike">
                          <a:effectLst/>
                        </a:rPr>
                        <a:t>Northern Cape</a:t>
                      </a:r>
                      <a:endParaRPr lang="en-ZA" sz="1100" b="0" i="0" u="none" strike="noStrike">
                        <a:solidFill>
                          <a:srgbClr val="000000"/>
                        </a:solidFill>
                        <a:effectLst/>
                        <a:latin typeface="Arial" pitchFamily="34" charset="0"/>
                        <a:cs typeface="Arial" pitchFamily="34" charset="0"/>
                      </a:endParaRPr>
                    </a:p>
                  </a:txBody>
                  <a:tcPr marL="9525" marR="9525" marT="12700" marB="0" anchor="ctr"/>
                </a:tc>
                <a:tc>
                  <a:txBody>
                    <a:bodyPr/>
                    <a:lstStyle/>
                    <a:p>
                      <a:pPr algn="ctr" rtl="0" fontAlgn="b"/>
                      <a:r>
                        <a:rPr lang="en-ZA" sz="1100" b="0" i="0" u="none" strike="noStrike" dirty="0" smtClean="0">
                          <a:solidFill>
                            <a:srgbClr val="000000"/>
                          </a:solidFill>
                          <a:effectLst/>
                          <a:latin typeface="Arial" pitchFamily="34" charset="0"/>
                          <a:cs typeface="Arial" pitchFamily="34" charset="0"/>
                        </a:rPr>
                        <a:t>113250.2</a:t>
                      </a:r>
                      <a:endParaRPr lang="en-ZA" sz="1100" b="0" i="0" u="none" strike="noStrike" dirty="0">
                        <a:solidFill>
                          <a:srgbClr val="000000"/>
                        </a:solidFill>
                        <a:effectLst/>
                        <a:latin typeface="Arial" pitchFamily="34" charset="0"/>
                        <a:cs typeface="Arial" pitchFamily="34" charset="0"/>
                      </a:endParaRPr>
                    </a:p>
                  </a:txBody>
                  <a:tcPr marL="0" marR="0" marT="0" marB="0" anchor="ctr"/>
                </a:tc>
                <a:tc>
                  <a:txBody>
                    <a:bodyPr/>
                    <a:lstStyle/>
                    <a:p>
                      <a:pPr algn="ctr" rtl="0" fontAlgn="b"/>
                      <a:r>
                        <a:rPr lang="en-ZA" sz="1100" b="0" i="0" u="none" strike="noStrike" dirty="0" smtClean="0">
                          <a:solidFill>
                            <a:srgbClr val="000000"/>
                          </a:solidFill>
                          <a:effectLst/>
                          <a:latin typeface="Arial" pitchFamily="34" charset="0"/>
                          <a:cs typeface="Arial" pitchFamily="34" charset="0"/>
                        </a:rPr>
                        <a:t>2</a:t>
                      </a:r>
                      <a:endParaRPr lang="en-ZA" sz="1100" b="0" i="0" u="none" strike="noStrike" dirty="0">
                        <a:solidFill>
                          <a:srgbClr val="000000"/>
                        </a:solidFill>
                        <a:effectLst/>
                        <a:latin typeface="Arial" pitchFamily="34" charset="0"/>
                        <a:cs typeface="Arial" pitchFamily="34" charset="0"/>
                      </a:endParaRPr>
                    </a:p>
                  </a:txBody>
                  <a:tcPr marL="0" marR="0" marT="0" marB="0" anchor="ctr"/>
                </a:tc>
                <a:tc>
                  <a:txBody>
                    <a:bodyPr/>
                    <a:lstStyle/>
                    <a:p>
                      <a:pPr algn="ctr" rtl="0" fontAlgn="b"/>
                      <a:r>
                        <a:rPr lang="en-ZA" sz="1100" b="0" i="0" u="none" strike="noStrike" dirty="0" smtClean="0">
                          <a:solidFill>
                            <a:srgbClr val="000000"/>
                          </a:solidFill>
                          <a:effectLst/>
                          <a:latin typeface="Arial" pitchFamily="34" charset="0"/>
                          <a:cs typeface="Arial" pitchFamily="34" charset="0"/>
                        </a:rPr>
                        <a:t>R18 000 000.00</a:t>
                      </a:r>
                      <a:endParaRPr lang="en-ZA" sz="1100" b="0" i="0" u="none" strike="noStrike" dirty="0">
                        <a:solidFill>
                          <a:srgbClr val="000000"/>
                        </a:solidFill>
                        <a:effectLst/>
                        <a:latin typeface="Arial" pitchFamily="34" charset="0"/>
                        <a:cs typeface="Arial" pitchFamily="34" charset="0"/>
                      </a:endParaRPr>
                    </a:p>
                  </a:txBody>
                  <a:tcPr marL="0" marR="0" marT="0" marB="0" anchor="ctr"/>
                </a:tc>
                <a:extLst>
                  <a:ext uri="{0D108BD9-81ED-4DB2-BD59-A6C34878D82A}">
                    <a16:rowId xmlns="" xmlns:a16="http://schemas.microsoft.com/office/drawing/2014/main" val="10007"/>
                  </a:ext>
                </a:extLst>
              </a:tr>
              <a:tr h="358325">
                <a:tc>
                  <a:txBody>
                    <a:bodyPr/>
                    <a:lstStyle/>
                    <a:p>
                      <a:pPr algn="l" rtl="0" fontAlgn="b"/>
                      <a:r>
                        <a:rPr lang="en-ZA" sz="1100" u="none" strike="noStrike">
                          <a:effectLst/>
                        </a:rPr>
                        <a:t>North West</a:t>
                      </a:r>
                      <a:endParaRPr lang="en-ZA" sz="1100" b="0" i="0" u="none" strike="noStrike">
                        <a:solidFill>
                          <a:srgbClr val="000000"/>
                        </a:solidFill>
                        <a:effectLst/>
                        <a:latin typeface="Arial" pitchFamily="34" charset="0"/>
                        <a:cs typeface="Arial" pitchFamily="34" charset="0"/>
                      </a:endParaRPr>
                    </a:p>
                  </a:txBody>
                  <a:tcPr marL="9525" marR="9525" marT="12700" marB="0" anchor="ctr"/>
                </a:tc>
                <a:tc>
                  <a:txBody>
                    <a:bodyPr/>
                    <a:lstStyle/>
                    <a:p>
                      <a:pPr algn="ctr" rtl="0" fontAlgn="b"/>
                      <a:r>
                        <a:rPr lang="en-ZA" sz="1100" b="0" i="0" u="none" strike="noStrike" dirty="0" smtClean="0">
                          <a:solidFill>
                            <a:srgbClr val="000000"/>
                          </a:solidFill>
                          <a:effectLst/>
                          <a:latin typeface="Arial" pitchFamily="34" charset="0"/>
                          <a:cs typeface="Arial" pitchFamily="34" charset="0"/>
                        </a:rPr>
                        <a:t>47571.08</a:t>
                      </a:r>
                      <a:endParaRPr lang="en-ZA" sz="1100" b="0" i="0" u="none" strike="noStrike" dirty="0">
                        <a:solidFill>
                          <a:srgbClr val="000000"/>
                        </a:solidFill>
                        <a:effectLst/>
                        <a:latin typeface="Arial" pitchFamily="34" charset="0"/>
                        <a:cs typeface="Arial" pitchFamily="34" charset="0"/>
                      </a:endParaRPr>
                    </a:p>
                  </a:txBody>
                  <a:tcPr marL="0" marR="0" marT="0" marB="0" anchor="ctr"/>
                </a:tc>
                <a:tc>
                  <a:txBody>
                    <a:bodyPr/>
                    <a:lstStyle/>
                    <a:p>
                      <a:pPr algn="ctr" rtl="0" fontAlgn="b"/>
                      <a:r>
                        <a:rPr lang="en-ZA" sz="1100" b="0" i="0" u="none" strike="noStrike" dirty="0" smtClean="0">
                          <a:solidFill>
                            <a:srgbClr val="000000"/>
                          </a:solidFill>
                          <a:effectLst/>
                          <a:latin typeface="Arial" pitchFamily="34" charset="0"/>
                          <a:cs typeface="Arial" pitchFamily="34" charset="0"/>
                        </a:rPr>
                        <a:t>12</a:t>
                      </a:r>
                      <a:endParaRPr lang="en-ZA" sz="1100" b="0" i="0" u="none" strike="noStrike" dirty="0">
                        <a:solidFill>
                          <a:srgbClr val="000000"/>
                        </a:solidFill>
                        <a:effectLst/>
                        <a:latin typeface="Arial" pitchFamily="34" charset="0"/>
                        <a:cs typeface="Arial" pitchFamily="34" charset="0"/>
                      </a:endParaRPr>
                    </a:p>
                  </a:txBody>
                  <a:tcPr marL="0" marR="0" marT="0" marB="0" anchor="ctr"/>
                </a:tc>
                <a:tc>
                  <a:txBody>
                    <a:bodyPr/>
                    <a:lstStyle/>
                    <a:p>
                      <a:pPr algn="ctr" rtl="0" fontAlgn="b"/>
                      <a:r>
                        <a:rPr lang="en-ZA" sz="1100" b="0" i="0" u="none" strike="noStrike" dirty="0" smtClean="0">
                          <a:solidFill>
                            <a:srgbClr val="000000"/>
                          </a:solidFill>
                          <a:effectLst/>
                          <a:latin typeface="Arial" pitchFamily="34" charset="0"/>
                          <a:cs typeface="Arial" pitchFamily="34" charset="0"/>
                        </a:rPr>
                        <a:t>R68 650 506.00</a:t>
                      </a:r>
                      <a:endParaRPr lang="en-ZA" sz="1100" b="0" i="0" u="none" strike="noStrike" dirty="0">
                        <a:solidFill>
                          <a:srgbClr val="000000"/>
                        </a:solidFill>
                        <a:effectLst/>
                        <a:latin typeface="Arial" pitchFamily="34" charset="0"/>
                        <a:cs typeface="Arial" pitchFamily="34" charset="0"/>
                      </a:endParaRPr>
                    </a:p>
                  </a:txBody>
                  <a:tcPr marL="0" marR="0" marT="0" marB="0" anchor="ctr"/>
                </a:tc>
                <a:extLst>
                  <a:ext uri="{0D108BD9-81ED-4DB2-BD59-A6C34878D82A}">
                    <a16:rowId xmlns="" xmlns:a16="http://schemas.microsoft.com/office/drawing/2014/main" val="10008"/>
                  </a:ext>
                </a:extLst>
              </a:tr>
              <a:tr h="358325">
                <a:tc>
                  <a:txBody>
                    <a:bodyPr/>
                    <a:lstStyle/>
                    <a:p>
                      <a:pPr algn="l" rtl="0" fontAlgn="b"/>
                      <a:r>
                        <a:rPr lang="en-ZA" sz="1100" u="none" strike="noStrike" dirty="0">
                          <a:effectLst/>
                        </a:rPr>
                        <a:t>Western Cape</a:t>
                      </a:r>
                      <a:endParaRPr lang="en-ZA" sz="1100" b="0" i="0" u="none" strike="noStrike" dirty="0">
                        <a:solidFill>
                          <a:srgbClr val="000000"/>
                        </a:solidFill>
                        <a:effectLst/>
                        <a:latin typeface="Arial" pitchFamily="34" charset="0"/>
                        <a:cs typeface="Arial" pitchFamily="34" charset="0"/>
                      </a:endParaRPr>
                    </a:p>
                  </a:txBody>
                  <a:tcPr marL="9525" marR="9525" marT="12700" marB="0" anchor="ctr"/>
                </a:tc>
                <a:tc>
                  <a:txBody>
                    <a:bodyPr/>
                    <a:lstStyle/>
                    <a:p>
                      <a:pPr algn="ctr" rtl="0" fontAlgn="b"/>
                      <a:r>
                        <a:rPr lang="en-ZA" sz="1100" b="0" i="0" u="none" strike="noStrike" dirty="0" smtClean="0">
                          <a:solidFill>
                            <a:srgbClr val="000000"/>
                          </a:solidFill>
                          <a:effectLst/>
                          <a:latin typeface="Arial" pitchFamily="34" charset="0"/>
                          <a:cs typeface="Arial" pitchFamily="34" charset="0"/>
                        </a:rPr>
                        <a:t>0</a:t>
                      </a:r>
                      <a:endParaRPr lang="en-ZA" sz="1100" b="0" i="0" u="none" strike="noStrike" dirty="0">
                        <a:solidFill>
                          <a:srgbClr val="000000"/>
                        </a:solidFill>
                        <a:effectLst/>
                        <a:latin typeface="Arial" pitchFamily="34" charset="0"/>
                        <a:cs typeface="Arial" pitchFamily="34" charset="0"/>
                      </a:endParaRPr>
                    </a:p>
                  </a:txBody>
                  <a:tcPr marL="0" marR="0" marT="0" marB="0" anchor="ctr"/>
                </a:tc>
                <a:tc>
                  <a:txBody>
                    <a:bodyPr/>
                    <a:lstStyle/>
                    <a:p>
                      <a:pPr algn="ctr" rtl="0" fontAlgn="b"/>
                      <a:r>
                        <a:rPr lang="en-ZA" sz="1100" b="0" i="0" u="none" strike="noStrike" dirty="0" smtClean="0">
                          <a:solidFill>
                            <a:srgbClr val="000000"/>
                          </a:solidFill>
                          <a:effectLst/>
                          <a:latin typeface="Arial" pitchFamily="34" charset="0"/>
                          <a:cs typeface="Arial" pitchFamily="34" charset="0"/>
                        </a:rPr>
                        <a:t>0</a:t>
                      </a:r>
                      <a:endParaRPr lang="en-ZA" sz="1100" b="0" i="0" u="none" strike="noStrike" dirty="0">
                        <a:solidFill>
                          <a:srgbClr val="000000"/>
                        </a:solidFill>
                        <a:effectLst/>
                        <a:latin typeface="Arial" pitchFamily="34" charset="0"/>
                        <a:cs typeface="Arial" pitchFamily="34" charset="0"/>
                      </a:endParaRPr>
                    </a:p>
                  </a:txBody>
                  <a:tcPr marL="0" marR="0" marT="0" marB="0" anchor="ctr"/>
                </a:tc>
                <a:tc>
                  <a:txBody>
                    <a:bodyPr/>
                    <a:lstStyle/>
                    <a:p>
                      <a:pPr algn="ctr" rtl="0" fontAlgn="b"/>
                      <a:r>
                        <a:rPr lang="en-ZA" sz="1100" b="0" i="0" u="none" strike="noStrike" dirty="0" smtClean="0">
                          <a:solidFill>
                            <a:srgbClr val="000000"/>
                          </a:solidFill>
                          <a:effectLst/>
                          <a:latin typeface="Arial" pitchFamily="34" charset="0"/>
                          <a:cs typeface="Arial" pitchFamily="34" charset="0"/>
                        </a:rPr>
                        <a:t>R0.00</a:t>
                      </a:r>
                      <a:endParaRPr lang="en-ZA" sz="1100" b="0" i="0" u="none" strike="noStrike" dirty="0">
                        <a:solidFill>
                          <a:srgbClr val="000000"/>
                        </a:solidFill>
                        <a:effectLst/>
                        <a:latin typeface="Arial" pitchFamily="34" charset="0"/>
                        <a:cs typeface="Arial" pitchFamily="34" charset="0"/>
                      </a:endParaRPr>
                    </a:p>
                  </a:txBody>
                  <a:tcPr marL="0" marR="0" marT="0" marB="0" anchor="ctr"/>
                </a:tc>
                <a:extLst>
                  <a:ext uri="{0D108BD9-81ED-4DB2-BD59-A6C34878D82A}">
                    <a16:rowId xmlns="" xmlns:a16="http://schemas.microsoft.com/office/drawing/2014/main" val="10009"/>
                  </a:ext>
                </a:extLst>
              </a:tr>
              <a:tr h="288587">
                <a:tc>
                  <a:txBody>
                    <a:bodyPr/>
                    <a:lstStyle/>
                    <a:p>
                      <a:pPr algn="l" rtl="0" fontAlgn="b"/>
                      <a:r>
                        <a:rPr lang="en-ZA" sz="1100" b="1" u="none" strike="noStrike" dirty="0">
                          <a:effectLst/>
                        </a:rPr>
                        <a:t>Total  </a:t>
                      </a:r>
                      <a:endParaRPr lang="en-ZA" sz="1100" b="1" i="0" u="none" strike="noStrike" dirty="0">
                        <a:solidFill>
                          <a:srgbClr val="000000"/>
                        </a:solidFill>
                        <a:effectLst/>
                        <a:latin typeface="Arial" pitchFamily="34" charset="0"/>
                        <a:cs typeface="Arial" pitchFamily="34" charset="0"/>
                      </a:endParaRPr>
                    </a:p>
                  </a:txBody>
                  <a:tcPr marL="9525" marR="9525" marT="12700" marB="0" anchor="ctr">
                    <a:solidFill>
                      <a:schemeClr val="accent1">
                        <a:lumMod val="60000"/>
                        <a:lumOff val="40000"/>
                      </a:schemeClr>
                    </a:solidFill>
                  </a:tcPr>
                </a:tc>
                <a:tc>
                  <a:txBody>
                    <a:bodyPr/>
                    <a:lstStyle/>
                    <a:p>
                      <a:pPr algn="ctr" rtl="0" fontAlgn="ctr"/>
                      <a:r>
                        <a:rPr lang="en-ZA" sz="1100" b="1" i="0" u="none" strike="noStrike" dirty="0" smtClean="0">
                          <a:solidFill>
                            <a:srgbClr val="000000"/>
                          </a:solidFill>
                          <a:effectLst/>
                          <a:latin typeface="Arial" pitchFamily="34" charset="0"/>
                          <a:cs typeface="Arial" pitchFamily="34" charset="0"/>
                        </a:rPr>
                        <a:t>715297.67</a:t>
                      </a:r>
                      <a:endParaRPr lang="en-ZA" sz="1100" b="1" i="0" u="none" strike="noStrike" dirty="0">
                        <a:solidFill>
                          <a:srgbClr val="000000"/>
                        </a:solidFill>
                        <a:effectLst/>
                        <a:latin typeface="Arial" pitchFamily="34" charset="0"/>
                        <a:cs typeface="Arial" pitchFamily="34" charset="0"/>
                      </a:endParaRPr>
                    </a:p>
                  </a:txBody>
                  <a:tcPr marL="0" marR="0" marT="0" marB="0" anchor="ctr">
                    <a:solidFill>
                      <a:schemeClr val="accent1">
                        <a:lumMod val="60000"/>
                        <a:lumOff val="40000"/>
                      </a:schemeClr>
                    </a:solidFill>
                  </a:tcPr>
                </a:tc>
                <a:tc>
                  <a:txBody>
                    <a:bodyPr/>
                    <a:lstStyle/>
                    <a:p>
                      <a:pPr algn="ctr" rtl="0" fontAlgn="ctr"/>
                      <a:r>
                        <a:rPr lang="en-ZA" sz="1100" b="1" i="0" u="none" strike="noStrike" dirty="0" smtClean="0">
                          <a:solidFill>
                            <a:srgbClr val="000000"/>
                          </a:solidFill>
                          <a:effectLst/>
                          <a:latin typeface="Arial" pitchFamily="34" charset="0"/>
                          <a:cs typeface="Arial" pitchFamily="34" charset="0"/>
                        </a:rPr>
                        <a:t>53</a:t>
                      </a:r>
                      <a:endParaRPr lang="en-ZA" sz="1100" b="1" i="0" u="none" strike="noStrike" dirty="0">
                        <a:solidFill>
                          <a:srgbClr val="000000"/>
                        </a:solidFill>
                        <a:effectLst/>
                        <a:latin typeface="Arial" pitchFamily="34" charset="0"/>
                        <a:cs typeface="Arial" pitchFamily="34" charset="0"/>
                      </a:endParaRPr>
                    </a:p>
                  </a:txBody>
                  <a:tcPr marL="0" marR="0" marT="0" marB="0" anchor="ctr">
                    <a:solidFill>
                      <a:schemeClr val="accent1">
                        <a:lumMod val="60000"/>
                        <a:lumOff val="40000"/>
                      </a:schemeClr>
                    </a:solidFill>
                  </a:tcPr>
                </a:tc>
                <a:tc>
                  <a:txBody>
                    <a:bodyPr/>
                    <a:lstStyle/>
                    <a:p>
                      <a:pPr algn="ctr" rtl="0" fontAlgn="ctr"/>
                      <a:r>
                        <a:rPr lang="en-ZA" sz="1100" b="1" i="0" u="none" strike="noStrike" dirty="0" smtClean="0">
                          <a:solidFill>
                            <a:srgbClr val="000000"/>
                          </a:solidFill>
                          <a:effectLst/>
                          <a:latin typeface="Arial" pitchFamily="34" charset="0"/>
                          <a:cs typeface="Arial" pitchFamily="34" charset="0"/>
                        </a:rPr>
                        <a:t>R 206 080 269.95</a:t>
                      </a:r>
                      <a:endParaRPr lang="en-ZA" sz="1100" b="1" i="0" u="none" strike="noStrike" dirty="0">
                        <a:solidFill>
                          <a:srgbClr val="000000"/>
                        </a:solidFill>
                        <a:effectLst/>
                        <a:latin typeface="Arial" pitchFamily="34" charset="0"/>
                        <a:cs typeface="Arial" pitchFamily="34" charset="0"/>
                      </a:endParaRPr>
                    </a:p>
                  </a:txBody>
                  <a:tcPr marL="0" marR="0" marT="0" marB="0" anchor="ctr">
                    <a:solidFill>
                      <a:schemeClr val="accent1">
                        <a:lumMod val="60000"/>
                        <a:lumOff val="40000"/>
                      </a:schemeClr>
                    </a:solidFill>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2060488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931224" cy="565571"/>
          </a:xfrm>
        </p:spPr>
        <p:txBody>
          <a:bodyPr/>
          <a:lstStyle/>
          <a:p>
            <a:r>
              <a:rPr lang="en-ZA" smtClean="0"/>
              <a:t>Key challenges </a:t>
            </a:r>
            <a:endParaRPr lang="en-ZA" dirty="0"/>
          </a:p>
        </p:txBody>
      </p:sp>
      <p:sp>
        <p:nvSpPr>
          <p:cNvPr id="3" name="Content Placeholder 2"/>
          <p:cNvSpPr>
            <a:spLocks noGrp="1"/>
          </p:cNvSpPr>
          <p:nvPr>
            <p:ph idx="1"/>
          </p:nvPr>
        </p:nvSpPr>
        <p:spPr>
          <a:xfrm>
            <a:off x="457200" y="699542"/>
            <a:ext cx="7715200" cy="3895083"/>
          </a:xfrm>
        </p:spPr>
        <p:txBody>
          <a:bodyPr>
            <a:normAutofit/>
          </a:bodyPr>
          <a:lstStyle/>
          <a:p>
            <a:pPr marL="285750" indent="-285750">
              <a:buFont typeface="Wingdings" pitchFamily="2" charset="2"/>
              <a:buChar char="q"/>
            </a:pPr>
            <a:r>
              <a:rPr lang="en-ZA" dirty="0" smtClean="0">
                <a:solidFill>
                  <a:schemeClr val="tx1"/>
                </a:solidFill>
              </a:rPr>
              <a:t>Lack of capacity/ skills to implement the post settlement projects.</a:t>
            </a:r>
          </a:p>
          <a:p>
            <a:pPr marL="285750" indent="-285750">
              <a:buFont typeface="Wingdings" pitchFamily="2" charset="2"/>
              <a:buChar char="q"/>
            </a:pPr>
            <a:r>
              <a:rPr lang="en-ZA" dirty="0" smtClean="0">
                <a:solidFill>
                  <a:schemeClr val="tx1"/>
                </a:solidFill>
              </a:rPr>
              <a:t>The projects production level has dropped which puts the economy of the country at stake.</a:t>
            </a:r>
          </a:p>
          <a:p>
            <a:pPr marL="285750" indent="-285750">
              <a:buFont typeface="Wingdings" pitchFamily="2" charset="2"/>
              <a:buChar char="q"/>
            </a:pPr>
            <a:r>
              <a:rPr lang="en-ZA" dirty="0" smtClean="0">
                <a:solidFill>
                  <a:schemeClr val="tx1"/>
                </a:solidFill>
              </a:rPr>
              <a:t>No benefit / limited benefit to communities </a:t>
            </a:r>
          </a:p>
          <a:p>
            <a:pPr marL="285750" indent="-285750">
              <a:buFont typeface="Wingdings" pitchFamily="2" charset="2"/>
              <a:buChar char="q"/>
            </a:pPr>
            <a:r>
              <a:rPr lang="en-ZA" dirty="0" smtClean="0">
                <a:solidFill>
                  <a:schemeClr val="tx1"/>
                </a:solidFill>
              </a:rPr>
              <a:t>Inadequate support, post settlement strategy and support </a:t>
            </a:r>
          </a:p>
          <a:p>
            <a:pPr marL="285750" indent="-285750">
              <a:buFont typeface="Wingdings" pitchFamily="2" charset="2"/>
              <a:buChar char="q"/>
            </a:pPr>
            <a:r>
              <a:rPr lang="en-ZA" dirty="0" smtClean="0">
                <a:solidFill>
                  <a:schemeClr val="tx1"/>
                </a:solidFill>
              </a:rPr>
              <a:t>Lack of co-ordination between the Commission and respective stakeholders in tourism industry (both government and private sector) during the post settlement stage. </a:t>
            </a:r>
          </a:p>
          <a:p>
            <a:pPr marL="285750" indent="-285750">
              <a:buFont typeface="Wingdings" pitchFamily="2" charset="2"/>
              <a:buChar char="q"/>
            </a:pPr>
            <a:r>
              <a:rPr lang="en-ZA" dirty="0" smtClean="0">
                <a:solidFill>
                  <a:schemeClr val="tx1"/>
                </a:solidFill>
              </a:rPr>
              <a:t>Community conflicts</a:t>
            </a:r>
          </a:p>
          <a:p>
            <a:pPr marL="285750" indent="-285750">
              <a:buFont typeface="Wingdings" pitchFamily="2" charset="2"/>
              <a:buChar char="q"/>
            </a:pPr>
            <a:r>
              <a:rPr lang="en-ZA" dirty="0" smtClean="0">
                <a:solidFill>
                  <a:schemeClr val="tx1"/>
                </a:solidFill>
              </a:rPr>
              <a:t>Proper institutional arrangement and stability.</a:t>
            </a:r>
          </a:p>
          <a:p>
            <a:pPr marL="285750" indent="-285750">
              <a:buFont typeface="Wingdings" pitchFamily="2" charset="2"/>
              <a:buChar char="§"/>
            </a:pPr>
            <a:endParaRPr lang="en-ZA" dirty="0"/>
          </a:p>
        </p:txBody>
      </p:sp>
    </p:spTree>
    <p:extLst>
      <p:ext uri="{BB962C8B-B14F-4D97-AF65-F5344CB8AC3E}">
        <p14:creationId xmlns:p14="http://schemas.microsoft.com/office/powerpoint/2010/main" val="625877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003232" cy="709587"/>
          </a:xfrm>
        </p:spPr>
        <p:txBody>
          <a:bodyPr/>
          <a:lstStyle/>
          <a:p>
            <a:r>
              <a:rPr lang="en-ZA" dirty="0" smtClean="0"/>
              <a:t>What is the solution? </a:t>
            </a:r>
            <a:endParaRPr lang="en-ZA" dirty="0"/>
          </a:p>
        </p:txBody>
      </p:sp>
      <p:sp>
        <p:nvSpPr>
          <p:cNvPr id="5" name="Content Placeholder 4"/>
          <p:cNvSpPr>
            <a:spLocks noGrp="1"/>
          </p:cNvSpPr>
          <p:nvPr>
            <p:ph idx="1"/>
          </p:nvPr>
        </p:nvSpPr>
        <p:spPr>
          <a:xfrm>
            <a:off x="395536" y="1203598"/>
            <a:ext cx="7859216" cy="3456384"/>
          </a:xfrm>
        </p:spPr>
        <p:txBody>
          <a:bodyPr>
            <a:normAutofit fontScale="25000" lnSpcReduction="20000"/>
          </a:bodyPr>
          <a:lstStyle/>
          <a:p>
            <a:pPr marL="285750" indent="-285750">
              <a:buFont typeface="Wingdings" pitchFamily="2" charset="2"/>
              <a:buChar char="q"/>
            </a:pPr>
            <a:r>
              <a:rPr lang="en-ZA" sz="6400" dirty="0">
                <a:solidFill>
                  <a:schemeClr val="tx1"/>
                </a:solidFill>
              </a:rPr>
              <a:t>We have an obligation to implement sustainable Restitution projects to contribute towards fulfilling the broad mandate of Land Reform.</a:t>
            </a:r>
          </a:p>
          <a:p>
            <a:pPr marL="285750" indent="-285750">
              <a:buFont typeface="Wingdings" pitchFamily="2" charset="2"/>
              <a:buChar char="q"/>
            </a:pPr>
            <a:r>
              <a:rPr lang="en-ZA" sz="6400" dirty="0" smtClean="0">
                <a:solidFill>
                  <a:schemeClr val="tx1"/>
                </a:solidFill>
              </a:rPr>
              <a:t>Sectors collaboration </a:t>
            </a:r>
            <a:r>
              <a:rPr lang="en-ZA" sz="6400" dirty="0">
                <a:solidFill>
                  <a:schemeClr val="tx1"/>
                </a:solidFill>
              </a:rPr>
              <a:t>is key </a:t>
            </a:r>
          </a:p>
          <a:p>
            <a:pPr marL="285750" indent="-285750">
              <a:buFont typeface="Wingdings" pitchFamily="2" charset="2"/>
              <a:buChar char="q"/>
            </a:pPr>
            <a:r>
              <a:rPr lang="en-ZA" sz="6400" dirty="0" smtClean="0">
                <a:solidFill>
                  <a:schemeClr val="tx1"/>
                </a:solidFill>
              </a:rPr>
              <a:t>The intention </a:t>
            </a:r>
            <a:r>
              <a:rPr lang="en-ZA" sz="6400" dirty="0">
                <a:solidFill>
                  <a:schemeClr val="tx1"/>
                </a:solidFill>
              </a:rPr>
              <a:t>is to </a:t>
            </a:r>
            <a:r>
              <a:rPr lang="en-ZA" sz="6400" dirty="0" smtClean="0">
                <a:solidFill>
                  <a:schemeClr val="tx1"/>
                </a:solidFill>
              </a:rPr>
              <a:t>strengthen our working relationship with DoT for post settlement support</a:t>
            </a:r>
          </a:p>
          <a:p>
            <a:pPr marL="285750" indent="-285750">
              <a:buFont typeface="Wingdings" pitchFamily="2" charset="2"/>
              <a:buChar char="q"/>
            </a:pPr>
            <a:r>
              <a:rPr lang="en-ZA" sz="6400" dirty="0" smtClean="0">
                <a:solidFill>
                  <a:schemeClr val="tx1"/>
                </a:solidFill>
              </a:rPr>
              <a:t>Identification </a:t>
            </a:r>
            <a:r>
              <a:rPr lang="en-ZA" sz="6400" dirty="0">
                <a:solidFill>
                  <a:schemeClr val="tx1"/>
                </a:solidFill>
              </a:rPr>
              <a:t>of </a:t>
            </a:r>
            <a:r>
              <a:rPr lang="en-ZA" sz="6400" dirty="0" smtClean="0">
                <a:solidFill>
                  <a:schemeClr val="tx1"/>
                </a:solidFill>
              </a:rPr>
              <a:t>value chains models </a:t>
            </a:r>
            <a:endParaRPr lang="en-ZA" sz="6400" dirty="0">
              <a:solidFill>
                <a:schemeClr val="tx1"/>
              </a:solidFill>
            </a:endParaRPr>
          </a:p>
          <a:p>
            <a:endParaRPr lang="en-ZA" sz="7200" dirty="0" smtClean="0">
              <a:solidFill>
                <a:schemeClr val="tx1"/>
              </a:solidFill>
            </a:endParaRPr>
          </a:p>
          <a:p>
            <a:r>
              <a:rPr lang="en-ZA" sz="6400" b="1" dirty="0" smtClean="0">
                <a:solidFill>
                  <a:srgbClr val="00B050"/>
                </a:solidFill>
              </a:rPr>
              <a:t>“Our strategic vision is to create vibrant </a:t>
            </a:r>
            <a:r>
              <a:rPr lang="en-ZA" sz="6400" b="1" dirty="0">
                <a:solidFill>
                  <a:srgbClr val="00B050"/>
                </a:solidFill>
              </a:rPr>
              <a:t>, </a:t>
            </a:r>
            <a:r>
              <a:rPr lang="en-ZA" sz="6400" b="1" dirty="0" smtClean="0">
                <a:solidFill>
                  <a:srgbClr val="00B050"/>
                </a:solidFill>
              </a:rPr>
              <a:t>equitable and sustainable rural communities</a:t>
            </a:r>
            <a:r>
              <a:rPr lang="en-US" sz="6600" b="1" dirty="0" smtClean="0">
                <a:solidFill>
                  <a:srgbClr val="00B050"/>
                </a:solidFill>
                <a:latin typeface="Arial"/>
                <a:cs typeface="Arial"/>
              </a:rPr>
              <a:t>”.</a:t>
            </a:r>
            <a:r>
              <a:rPr lang="en-ZA" sz="4800" dirty="0">
                <a:solidFill>
                  <a:srgbClr val="00B050"/>
                </a:solidFill>
              </a:rPr>
              <a:t/>
            </a:r>
            <a:br>
              <a:rPr lang="en-ZA" sz="4800" dirty="0">
                <a:solidFill>
                  <a:srgbClr val="00B050"/>
                </a:solidFill>
              </a:rPr>
            </a:br>
            <a:r>
              <a:rPr lang="en-ZA" sz="4800" dirty="0">
                <a:solidFill>
                  <a:schemeClr val="tx1"/>
                </a:solidFill>
              </a:rPr>
              <a:t/>
            </a:r>
            <a:br>
              <a:rPr lang="en-ZA" sz="4800" dirty="0">
                <a:solidFill>
                  <a:schemeClr val="tx1"/>
                </a:solidFill>
              </a:rPr>
            </a:br>
            <a:r>
              <a:rPr lang="en-ZA" sz="4800" dirty="0">
                <a:solidFill>
                  <a:schemeClr val="tx1"/>
                </a:solidFill>
              </a:rPr>
              <a:t/>
            </a:r>
            <a:br>
              <a:rPr lang="en-ZA" sz="4800" dirty="0">
                <a:solidFill>
                  <a:schemeClr val="tx1"/>
                </a:solidFill>
              </a:rPr>
            </a:br>
            <a:r>
              <a:rPr lang="en-ZA" sz="4800" dirty="0"/>
              <a:t/>
            </a:r>
            <a:br>
              <a:rPr lang="en-ZA" sz="4800" dirty="0"/>
            </a:br>
            <a:r>
              <a:rPr lang="en-ZA" sz="8000" dirty="0"/>
              <a:t/>
            </a:r>
            <a:br>
              <a:rPr lang="en-ZA" sz="8000" dirty="0"/>
            </a:br>
            <a:r>
              <a:rPr lang="en-ZA" sz="8000" dirty="0"/>
              <a:t/>
            </a:r>
            <a:br>
              <a:rPr lang="en-ZA" sz="8000" dirty="0"/>
            </a:br>
            <a:endParaRPr lang="en-ZA" sz="8000" dirty="0"/>
          </a:p>
        </p:txBody>
      </p:sp>
    </p:spTree>
    <p:extLst>
      <p:ext uri="{BB962C8B-B14F-4D97-AF65-F5344CB8AC3E}">
        <p14:creationId xmlns:p14="http://schemas.microsoft.com/office/powerpoint/2010/main" val="3668790477"/>
      </p:ext>
    </p:extLst>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6" name="Content Placeholder 4"/>
          <p:cNvSpPr>
            <a:spLocks noGrp="1"/>
          </p:cNvSpPr>
          <p:nvPr>
            <p:ph idx="4294967295"/>
          </p:nvPr>
        </p:nvSpPr>
        <p:spPr>
          <a:xfrm>
            <a:off x="323528" y="1059582"/>
            <a:ext cx="8229600" cy="3017292"/>
          </a:xfrm>
        </p:spPr>
        <p:txBody>
          <a:bodyPr/>
          <a:lstStyle/>
          <a:p>
            <a:pPr marL="0" lvl="1" indent="0" algn="just">
              <a:buFont typeface="Arial" pitchFamily="34" charset="0"/>
              <a:buNone/>
              <a:defRPr/>
            </a:pPr>
            <a:endParaRPr lang="en-US" sz="5400" dirty="0"/>
          </a:p>
          <a:p>
            <a:pPr algn="just">
              <a:buFont typeface="Arial" pitchFamily="34" charset="0"/>
              <a:buChar char="•"/>
              <a:defRPr/>
            </a:pPr>
            <a:endParaRPr lang="en-US" altLang="en-US" sz="2800" dirty="0" smtClean="0"/>
          </a:p>
          <a:p>
            <a:pPr marL="0" indent="0">
              <a:buFont typeface="Arial" pitchFamily="34" charset="0"/>
              <a:buNone/>
              <a:defRPr/>
            </a:pPr>
            <a:endParaRPr lang="en-US" altLang="en-US" sz="36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9" y="195486"/>
            <a:ext cx="6720854"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9886480"/>
      </p:ext>
    </p:extLst>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5" y="627462"/>
            <a:ext cx="6296025" cy="3564731"/>
          </a:xfrm>
        </p:spPr>
        <p:style>
          <a:lnRef idx="1">
            <a:schemeClr val="accent6"/>
          </a:lnRef>
          <a:fillRef idx="2">
            <a:schemeClr val="accent6"/>
          </a:fillRef>
          <a:effectRef idx="1">
            <a:schemeClr val="accent6"/>
          </a:effectRef>
          <a:fontRef idx="minor">
            <a:schemeClr val="dk1"/>
          </a:fontRef>
        </p:style>
        <p:txBody>
          <a:bodyPr>
            <a:normAutofit fontScale="85000" lnSpcReduction="10000"/>
          </a:bodyPr>
          <a:lstStyle/>
          <a:p>
            <a:pPr marL="0" indent="0">
              <a:buFont typeface="Arial" charset="0"/>
              <a:buNone/>
              <a:defRPr/>
            </a:pPr>
            <a:endParaRPr lang="en-ZA" sz="2000" dirty="0"/>
          </a:p>
          <a:p>
            <a:pPr marL="0" indent="0">
              <a:buFont typeface="Arial" charset="0"/>
              <a:buNone/>
              <a:defRPr/>
            </a:pPr>
            <a:r>
              <a:rPr lang="en-ZA" sz="1800" dirty="0"/>
              <a:t>The 1996 Constitution sets out the following framework for land reform</a:t>
            </a:r>
            <a:r>
              <a:rPr lang="en-ZA" sz="1800" dirty="0" smtClean="0"/>
              <a:t>:</a:t>
            </a:r>
            <a:endParaRPr lang="en-ZA" sz="1800" dirty="0"/>
          </a:p>
          <a:p>
            <a:pPr algn="just">
              <a:defRPr/>
            </a:pPr>
            <a:endParaRPr lang="en-ZA" sz="1800" i="1" dirty="0"/>
          </a:p>
          <a:p>
            <a:pPr algn="just">
              <a:defRPr/>
            </a:pPr>
            <a:r>
              <a:rPr lang="en-ZA" sz="1800" i="1" dirty="0" smtClean="0"/>
              <a:t>That </a:t>
            </a:r>
            <a:r>
              <a:rPr lang="en-ZA" sz="1800" i="1" dirty="0"/>
              <a:t>The state must take reasonable legislative and other measures, within its available resources,</a:t>
            </a:r>
          </a:p>
          <a:p>
            <a:pPr algn="just">
              <a:buFont typeface="Wingdings" panose="05000000000000000000" pitchFamily="2" charset="2"/>
              <a:buChar char="q"/>
              <a:defRPr/>
            </a:pPr>
            <a:r>
              <a:rPr lang="en-ZA" sz="1800" i="1" dirty="0"/>
              <a:t>to foster conditions, which enable citizens to gain access to land on equitable basis (Section 25(5)).</a:t>
            </a:r>
          </a:p>
          <a:p>
            <a:pPr algn="just">
              <a:buFont typeface="Wingdings" panose="05000000000000000000" pitchFamily="2" charset="2"/>
              <a:buChar char="q"/>
              <a:defRPr/>
            </a:pPr>
            <a:r>
              <a:rPr lang="en-ZA" sz="1800" i="1" dirty="0" smtClean="0"/>
              <a:t>A </a:t>
            </a:r>
            <a:r>
              <a:rPr lang="en-ZA" sz="1800" i="1" dirty="0"/>
              <a:t>person or community whose tenure of land is legally insecure as a result of past racially discriminatory laws or practices is entitled, to the extent provided by an Act of Parliament, either to tenure which is legally secure or to comparable redress (Section 25 (6)).</a:t>
            </a:r>
          </a:p>
          <a:p>
            <a:pPr algn="just">
              <a:buFont typeface="Wingdings" panose="05000000000000000000" pitchFamily="2" charset="2"/>
              <a:buChar char="q"/>
              <a:defRPr/>
            </a:pPr>
            <a:r>
              <a:rPr lang="en-ZA" sz="1800" i="1" dirty="0" smtClean="0"/>
              <a:t>A </a:t>
            </a:r>
            <a:r>
              <a:rPr lang="en-ZA" sz="1800" i="1" dirty="0"/>
              <a:t>person or community dispossessed of property after June 1913 as a result of past racially discriminatory laws or practices is entitled, to the extent provided by an Act of Parliament, either to restitution of that property or to equitable redress (Section 25 (7)).</a:t>
            </a:r>
            <a:endParaRPr lang="en-ZA" sz="1800" dirty="0"/>
          </a:p>
          <a:p>
            <a:pPr>
              <a:defRPr/>
            </a:pPr>
            <a:endParaRPr lang="en-ZA" sz="2000" dirty="0"/>
          </a:p>
        </p:txBody>
      </p:sp>
      <p:sp>
        <p:nvSpPr>
          <p:cNvPr id="4" name="Slide Number Placeholder 3"/>
          <p:cNvSpPr>
            <a:spLocks noGrp="1"/>
          </p:cNvSpPr>
          <p:nvPr>
            <p:ph type="sldNum" sz="quarter" idx="4294967295"/>
          </p:nvPr>
        </p:nvSpPr>
        <p:spPr>
          <a:xfrm>
            <a:off x="6553200" y="4767264"/>
            <a:ext cx="2133600" cy="273844"/>
          </a:xfrm>
          <a:prstGeom prst="rect">
            <a:avLst/>
          </a:prstGeom>
        </p:spPr>
        <p:txBody>
          <a:bodyPr/>
          <a:lstStyle/>
          <a:p>
            <a:pPr>
              <a:defRPr/>
            </a:pPr>
            <a:fld id="{CE2868F9-4A43-4780-B7B8-0EE23968E484}" type="slidenum">
              <a:rPr lang="en-US" smtClean="0"/>
              <a:pPr>
                <a:defRPr/>
              </a:pPr>
              <a:t>1</a:t>
            </a:fld>
            <a:endParaRPr lang="en-US" dirty="0"/>
          </a:p>
        </p:txBody>
      </p:sp>
      <p:graphicFrame>
        <p:nvGraphicFramePr>
          <p:cNvPr id="2" name="Diagram 1"/>
          <p:cNvGraphicFramePr/>
          <p:nvPr>
            <p:extLst>
              <p:ext uri="{D42A27DB-BD31-4B8C-83A1-F6EECF244321}">
                <p14:modId xmlns:p14="http://schemas.microsoft.com/office/powerpoint/2010/main" val="2882907084"/>
              </p:ext>
            </p:extLst>
          </p:nvPr>
        </p:nvGraphicFramePr>
        <p:xfrm>
          <a:off x="76200" y="127399"/>
          <a:ext cx="9043988" cy="313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41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48438" y="627462"/>
            <a:ext cx="2555875" cy="2214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2091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204379314"/>
              </p:ext>
            </p:extLst>
          </p:nvPr>
        </p:nvGraphicFramePr>
        <p:xfrm>
          <a:off x="251520" y="123478"/>
          <a:ext cx="8640960"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Content Placeholder 1"/>
          <p:cNvGraphicFramePr>
            <a:graphicFrameLocks noGrp="1"/>
          </p:cNvGraphicFramePr>
          <p:nvPr>
            <p:ph idx="1"/>
            <p:extLst>
              <p:ext uri="{D42A27DB-BD31-4B8C-83A1-F6EECF244321}">
                <p14:modId xmlns:p14="http://schemas.microsoft.com/office/powerpoint/2010/main" val="3620322887"/>
              </p:ext>
            </p:extLst>
          </p:nvPr>
        </p:nvGraphicFramePr>
        <p:xfrm>
          <a:off x="179393" y="789386"/>
          <a:ext cx="8281043" cy="38705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117508585"/>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611560" y="699542"/>
            <a:ext cx="6995120" cy="3960440"/>
          </a:xfrm>
        </p:spPr>
        <p:style>
          <a:lnRef idx="1">
            <a:schemeClr val="accent1"/>
          </a:lnRef>
          <a:fillRef idx="2">
            <a:schemeClr val="accent1"/>
          </a:fillRef>
          <a:effectRef idx="1">
            <a:schemeClr val="accent1"/>
          </a:effectRef>
          <a:fontRef idx="minor">
            <a:schemeClr val="dk1"/>
          </a:fontRef>
        </p:style>
        <p:txBody>
          <a:bodyPr>
            <a:noAutofit/>
          </a:bodyPr>
          <a:lstStyle/>
          <a:p>
            <a:pPr marL="68580" indent="0">
              <a:buFont typeface="Arial" charset="0"/>
              <a:buNone/>
              <a:defRPr/>
            </a:pPr>
            <a:r>
              <a:rPr lang="en-US" sz="1500" dirty="0" smtClean="0"/>
              <a:t>The </a:t>
            </a:r>
            <a:r>
              <a:rPr lang="en-US" sz="1500" dirty="0"/>
              <a:t>NDP </a:t>
            </a:r>
            <a:r>
              <a:rPr lang="en-US" sz="1500" dirty="0" smtClean="0"/>
              <a:t>vision 2030 indicated South Africa’s rural communities should have greater opportunities to fully participates in the economic, social and political life of the country. People should have access to high quality basic services that enable them to be vibrant, equitable and sustainable rural communities. The driving force behind this will be to support the rural economies in tourism, agro processing, mining, fisheries, etc. The NDP commission recommends that rural development should </a:t>
            </a:r>
            <a:r>
              <a:rPr lang="en-US" sz="1500" dirty="0"/>
              <a:t>be based on the following </a:t>
            </a:r>
            <a:r>
              <a:rPr lang="en-US" sz="1500" dirty="0" smtClean="0"/>
              <a:t>strategies:</a:t>
            </a:r>
          </a:p>
          <a:p>
            <a:pPr marL="68580" indent="0">
              <a:buFont typeface="Arial" charset="0"/>
              <a:buNone/>
              <a:defRPr/>
            </a:pPr>
            <a:endParaRPr lang="en-ZA" sz="1500" dirty="0"/>
          </a:p>
          <a:p>
            <a:pPr marL="285750" indent="-285750" algn="just">
              <a:buFont typeface="Wingdings" pitchFamily="2" charset="2"/>
              <a:buChar char="q"/>
              <a:defRPr/>
            </a:pPr>
            <a:r>
              <a:rPr lang="en-ZA" sz="1500" dirty="0"/>
              <a:t>Provide essential opportunities for education and skills transfer to land reform beneficiaries to promote sustainable and productive land use;</a:t>
            </a:r>
          </a:p>
          <a:p>
            <a:pPr marL="285750" indent="-285750" algn="just">
              <a:buFont typeface="Wingdings" pitchFamily="2" charset="2"/>
              <a:buChar char="q"/>
              <a:defRPr/>
            </a:pPr>
            <a:r>
              <a:rPr lang="en-US" sz="1500" dirty="0" smtClean="0"/>
              <a:t>In order sustain massive economic growth the industrial development need to be underpinned in areas with greater economic potential  such as tourism, fisheries (in coastal areas),and small emerging enterprises. </a:t>
            </a:r>
          </a:p>
          <a:p>
            <a:pPr marL="285750" indent="-285750" algn="just">
              <a:buFont typeface="Wingdings" pitchFamily="2" charset="2"/>
              <a:buChar char="q"/>
              <a:defRPr/>
            </a:pPr>
            <a:r>
              <a:rPr lang="en-US" sz="1500" dirty="0" smtClean="0"/>
              <a:t>Provide </a:t>
            </a:r>
            <a:r>
              <a:rPr lang="en-US" sz="1500" dirty="0"/>
              <a:t>opportunities for white </a:t>
            </a:r>
            <a:r>
              <a:rPr lang="en-US" sz="1500" dirty="0" smtClean="0"/>
              <a:t>entrepreneurs and </a:t>
            </a:r>
            <a:r>
              <a:rPr lang="en-US" sz="1500" dirty="0"/>
              <a:t>the private sector to participate in land reform initiatives so that they can contribute to </a:t>
            </a:r>
            <a:r>
              <a:rPr lang="en-US" sz="1500" dirty="0" smtClean="0"/>
              <a:t>emerging </a:t>
            </a:r>
            <a:r>
              <a:rPr lang="en-US" sz="1500" dirty="0"/>
              <a:t>black </a:t>
            </a:r>
            <a:r>
              <a:rPr lang="en-US" sz="1500" dirty="0" smtClean="0"/>
              <a:t>entrepreneurs success.</a:t>
            </a:r>
            <a:endParaRPr lang="en-ZA" sz="1500" dirty="0"/>
          </a:p>
        </p:txBody>
      </p:sp>
      <p:sp>
        <p:nvSpPr>
          <p:cNvPr id="2" name="Slide Number Placeholder 1"/>
          <p:cNvSpPr>
            <a:spLocks noGrp="1"/>
          </p:cNvSpPr>
          <p:nvPr>
            <p:ph type="sldNum" sz="quarter" idx="4"/>
          </p:nvPr>
        </p:nvSpPr>
        <p:spPr>
          <a:prstGeom prst="rect">
            <a:avLst/>
          </a:prstGeom>
        </p:spPr>
        <p:txBody>
          <a:bodyPr/>
          <a:lstStyle/>
          <a:p>
            <a:pPr>
              <a:defRPr/>
            </a:pPr>
            <a:fld id="{BD0B1AB1-346F-4B80-ABFC-668A58E2E6A7}" type="slidenum">
              <a:rPr lang="en-US" smtClean="0"/>
              <a:pPr>
                <a:defRPr/>
              </a:pPr>
              <a:t>3</a:t>
            </a:fld>
            <a:endParaRPr lang="en-US" dirty="0"/>
          </a:p>
        </p:txBody>
      </p:sp>
      <p:graphicFrame>
        <p:nvGraphicFramePr>
          <p:cNvPr id="3" name="Diagram 2"/>
          <p:cNvGraphicFramePr/>
          <p:nvPr>
            <p:extLst>
              <p:ext uri="{D42A27DB-BD31-4B8C-83A1-F6EECF244321}">
                <p14:modId xmlns:p14="http://schemas.microsoft.com/office/powerpoint/2010/main" val="267685080"/>
              </p:ext>
            </p:extLst>
          </p:nvPr>
        </p:nvGraphicFramePr>
        <p:xfrm>
          <a:off x="233367" y="357188"/>
          <a:ext cx="8910637" cy="323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1954117"/>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9553" y="195486"/>
            <a:ext cx="7704856" cy="432048"/>
          </a:xfrm>
        </p:spPr>
        <p:txBody>
          <a:bodyPr>
            <a:normAutofit/>
          </a:bodyPr>
          <a:lstStyle/>
          <a:p>
            <a:r>
              <a:rPr lang="en-ZA" altLang="en-US" sz="1800" b="1" dirty="0" smtClean="0"/>
              <a:t>4 Land Reform pillars</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741103477"/>
              </p:ext>
            </p:extLst>
          </p:nvPr>
        </p:nvGraphicFramePr>
        <p:xfrm>
          <a:off x="395536" y="627534"/>
          <a:ext cx="8352928"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665399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107955" y="699542"/>
            <a:ext cx="8856663" cy="3600400"/>
          </a:xfrm>
          <a:ln>
            <a:solidFill>
              <a:schemeClr val="tx1"/>
            </a:solidFill>
          </a:ln>
        </p:spPr>
        <p:txBody>
          <a:bodyPr>
            <a:normAutofit/>
          </a:bodyPr>
          <a:lstStyle/>
          <a:p>
            <a:pPr>
              <a:defRPr/>
            </a:pPr>
            <a:r>
              <a:rPr lang="en-ZA" b="1" dirty="0" smtClean="0">
                <a:solidFill>
                  <a:schemeClr val="tx1"/>
                </a:solidFill>
              </a:rPr>
              <a:t>Key  Land reform issues emanating from the Mandate: </a:t>
            </a:r>
          </a:p>
          <a:p>
            <a:pPr>
              <a:defRPr/>
            </a:pPr>
            <a:r>
              <a:rPr lang="en-ZA" b="1" dirty="0" smtClean="0">
                <a:solidFill>
                  <a:schemeClr val="tx1"/>
                </a:solidFill>
              </a:rPr>
              <a:t>Land reform is about; </a:t>
            </a:r>
          </a:p>
          <a:p>
            <a:pPr marL="715963" indent="-342900" algn="just">
              <a:lnSpc>
                <a:spcPct val="150000"/>
              </a:lnSpc>
              <a:buFont typeface="Wingdings" pitchFamily="2" charset="2"/>
              <a:buChar char="q"/>
              <a:defRPr/>
            </a:pPr>
            <a:r>
              <a:rPr lang="en-ZA" dirty="0" smtClean="0">
                <a:solidFill>
                  <a:schemeClr val="tx1"/>
                </a:solidFill>
              </a:rPr>
              <a:t>Equity in Land ownership and control.</a:t>
            </a:r>
            <a:endParaRPr lang="en-ZA" dirty="0">
              <a:solidFill>
                <a:schemeClr val="tx1"/>
              </a:solidFill>
            </a:endParaRPr>
          </a:p>
          <a:p>
            <a:pPr marL="715963" indent="-342900" algn="just">
              <a:lnSpc>
                <a:spcPct val="150000"/>
              </a:lnSpc>
              <a:buFont typeface="Wingdings" pitchFamily="2" charset="2"/>
              <a:buChar char="q"/>
              <a:defRPr/>
            </a:pPr>
            <a:r>
              <a:rPr lang="en-ZA" dirty="0" smtClean="0">
                <a:solidFill>
                  <a:schemeClr val="tx1"/>
                </a:solidFill>
              </a:rPr>
              <a:t>Social Justice .</a:t>
            </a:r>
            <a:endParaRPr lang="en-ZA" dirty="0">
              <a:solidFill>
                <a:schemeClr val="tx1"/>
              </a:solidFill>
            </a:endParaRPr>
          </a:p>
          <a:p>
            <a:pPr marL="715963" indent="-342900" algn="just">
              <a:lnSpc>
                <a:spcPct val="150000"/>
              </a:lnSpc>
              <a:buFont typeface="Wingdings" pitchFamily="2" charset="2"/>
              <a:buChar char="q"/>
              <a:defRPr/>
            </a:pPr>
            <a:r>
              <a:rPr lang="en-ZA" dirty="0" smtClean="0">
                <a:solidFill>
                  <a:schemeClr val="tx1"/>
                </a:solidFill>
              </a:rPr>
              <a:t>Reconciliation and Social cohesion.</a:t>
            </a:r>
          </a:p>
          <a:p>
            <a:pPr marL="715963" indent="-342900" algn="just">
              <a:lnSpc>
                <a:spcPct val="150000"/>
              </a:lnSpc>
              <a:buFont typeface="Wingdings" pitchFamily="2" charset="2"/>
              <a:buChar char="q"/>
              <a:defRPr/>
            </a:pPr>
            <a:r>
              <a:rPr lang="en-ZA" dirty="0" smtClean="0">
                <a:solidFill>
                  <a:schemeClr val="tx1"/>
                </a:solidFill>
              </a:rPr>
              <a:t>Pro-poor  programme.</a:t>
            </a:r>
          </a:p>
          <a:p>
            <a:pPr marL="715963" indent="-342900" algn="just">
              <a:lnSpc>
                <a:spcPct val="150000"/>
              </a:lnSpc>
              <a:buFont typeface="Wingdings" pitchFamily="2" charset="2"/>
              <a:buChar char="q"/>
              <a:defRPr/>
            </a:pPr>
            <a:r>
              <a:rPr lang="en-ZA" dirty="0" smtClean="0">
                <a:solidFill>
                  <a:schemeClr val="tx1"/>
                </a:solidFill>
              </a:rPr>
              <a:t>Sustainable development and productivity.</a:t>
            </a:r>
          </a:p>
          <a:p>
            <a:pPr marL="363538" indent="0" algn="just">
              <a:lnSpc>
                <a:spcPct val="150000"/>
              </a:lnSpc>
              <a:buFont typeface="Wingdings 2" pitchFamily="18" charset="2"/>
              <a:buNone/>
              <a:defRPr/>
            </a:pPr>
            <a:endParaRPr lang="en-ZA" sz="1100" dirty="0" smtClean="0"/>
          </a:p>
        </p:txBody>
      </p:sp>
      <p:sp>
        <p:nvSpPr>
          <p:cNvPr id="80899" name="Slide Number Placeholder 3"/>
          <p:cNvSpPr>
            <a:spLocks noGrp="1"/>
          </p:cNvSpPr>
          <p:nvPr>
            <p:ph type="sldNum" sz="quarter" idx="4294967295"/>
          </p:nvPr>
        </p:nvSpPr>
        <p:spPr bwMode="auto">
          <a:xfrm>
            <a:off x="6553200" y="4767264"/>
            <a:ext cx="2133600" cy="2738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defTabSz="455613"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defTabSz="455613"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defTabSz="455613"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defTabSz="455613"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defRPr/>
            </a:pPr>
            <a:fld id="{EA4DE45E-987A-44F9-8B43-483B41E3B803}" type="slidenum">
              <a:rPr lang="en-US" altLang="en-US" sz="1200" smtClean="0">
                <a:solidFill>
                  <a:srgbClr val="898989"/>
                </a:solidFill>
                <a:latin typeface="Calibri" pitchFamily="34" charset="0"/>
                <a:ea typeface="ＭＳ Ｐゴシック" pitchFamily="34" charset="-128"/>
              </a:rPr>
              <a:pPr eaLnBrk="1" hangingPunct="1">
                <a:spcBef>
                  <a:spcPct val="0"/>
                </a:spcBef>
                <a:buClrTx/>
                <a:buSzTx/>
                <a:buFontTx/>
                <a:buNone/>
                <a:defRPr/>
              </a:pPr>
              <a:t>5</a:t>
            </a:fld>
            <a:endParaRPr lang="en-US" altLang="en-US" sz="1200" smtClean="0">
              <a:solidFill>
                <a:srgbClr val="898989"/>
              </a:solidFill>
              <a:latin typeface="Calibri" pitchFamily="34" charset="0"/>
              <a:ea typeface="ＭＳ Ｐゴシック" pitchFamily="34" charset="-128"/>
            </a:endParaRPr>
          </a:p>
        </p:txBody>
      </p:sp>
      <p:graphicFrame>
        <p:nvGraphicFramePr>
          <p:cNvPr id="2" name="Diagram 1"/>
          <p:cNvGraphicFramePr/>
          <p:nvPr>
            <p:extLst>
              <p:ext uri="{D42A27DB-BD31-4B8C-83A1-F6EECF244321}">
                <p14:modId xmlns:p14="http://schemas.microsoft.com/office/powerpoint/2010/main" val="1559743383"/>
              </p:ext>
            </p:extLst>
          </p:nvPr>
        </p:nvGraphicFramePr>
        <p:xfrm>
          <a:off x="107504" y="87475"/>
          <a:ext cx="8856662" cy="354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7516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mtClean="0"/>
              <a:t>introduction</a:t>
            </a:r>
            <a:endParaRPr lang="en-ZA" dirty="0"/>
          </a:p>
        </p:txBody>
      </p:sp>
      <p:sp>
        <p:nvSpPr>
          <p:cNvPr id="3" name="Content Placeholder 2"/>
          <p:cNvSpPr>
            <a:spLocks noGrp="1"/>
          </p:cNvSpPr>
          <p:nvPr>
            <p:ph idx="1"/>
          </p:nvPr>
        </p:nvSpPr>
        <p:spPr/>
        <p:txBody>
          <a:bodyPr/>
          <a:lstStyle/>
          <a:p>
            <a:r>
              <a:rPr lang="en-ZA" smtClean="0"/>
              <a:t>To date government has redistributed 11 million hectares of Land , 3.2 million hectares of which has  been  acquired through the land Restitution programme.</a:t>
            </a:r>
          </a:p>
          <a:p>
            <a:r>
              <a:rPr lang="en-ZA" smtClean="0"/>
              <a:t>Tourism is key to sustainable development </a:t>
            </a:r>
          </a:p>
          <a:p>
            <a:r>
              <a:rPr lang="en-ZA" smtClean="0"/>
              <a:t>Comprehensive business models becomes key for tourism sector’s radical socio economic transformation. </a:t>
            </a:r>
          </a:p>
          <a:p>
            <a:r>
              <a:rPr lang="en-ZA" smtClean="0"/>
              <a:t>Understanding of the environment and key stakeholders is paramount </a:t>
            </a:r>
          </a:p>
          <a:p>
            <a:r>
              <a:rPr lang="en-ZA" smtClean="0"/>
              <a:t>Collaboration between government sectors  and private sector for sustainable projects</a:t>
            </a:r>
            <a:endParaRPr lang="en-ZA" dirty="0"/>
          </a:p>
        </p:txBody>
      </p:sp>
    </p:spTree>
    <p:extLst>
      <p:ext uri="{BB962C8B-B14F-4D97-AF65-F5344CB8AC3E}">
        <p14:creationId xmlns:p14="http://schemas.microsoft.com/office/powerpoint/2010/main" val="4140583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065" y="205979"/>
            <a:ext cx="8682415" cy="565571"/>
          </a:xfrm>
        </p:spPr>
        <p:txBody>
          <a:bodyPr>
            <a:normAutofit fontScale="90000"/>
          </a:bodyPr>
          <a:lstStyle/>
          <a:p>
            <a:r>
              <a:rPr lang="en-ZA" sz="2700" dirty="0" smtClean="0"/>
              <a:t>The COMMISSION on restitution of land rights</a:t>
            </a:r>
            <a:r>
              <a:rPr lang="en-ZA" dirty="0" smtClean="0"/>
              <a:t/>
            </a:r>
            <a:br>
              <a:rPr lang="en-ZA" dirty="0" smtClean="0"/>
            </a:br>
            <a:endParaRPr lang="en-ZA" dirty="0"/>
          </a:p>
        </p:txBody>
      </p:sp>
      <p:sp>
        <p:nvSpPr>
          <p:cNvPr id="3" name="Content Placeholder 2"/>
          <p:cNvSpPr>
            <a:spLocks noGrp="1"/>
          </p:cNvSpPr>
          <p:nvPr>
            <p:ph idx="1"/>
          </p:nvPr>
        </p:nvSpPr>
        <p:spPr>
          <a:xfrm>
            <a:off x="107504" y="555526"/>
            <a:ext cx="8712968" cy="4039099"/>
          </a:xfrm>
        </p:spPr>
        <p:txBody>
          <a:bodyPr>
            <a:noAutofit/>
          </a:bodyPr>
          <a:lstStyle/>
          <a:p>
            <a:r>
              <a:rPr lang="en-ZA" b="1" dirty="0">
                <a:solidFill>
                  <a:schemeClr val="tx1"/>
                </a:solidFill>
              </a:rPr>
              <a:t>Mandate</a:t>
            </a:r>
          </a:p>
          <a:p>
            <a:pPr marL="285750" indent="-285750">
              <a:buFont typeface="Wingdings" pitchFamily="2" charset="2"/>
              <a:buChar char="q"/>
            </a:pPr>
            <a:r>
              <a:rPr lang="en-ZA" dirty="0" smtClean="0">
                <a:solidFill>
                  <a:schemeClr val="tx1"/>
                </a:solidFill>
              </a:rPr>
              <a:t>The Commission on Restitution of Land Rights (CRLR) is a Commission established </a:t>
            </a:r>
            <a:r>
              <a:rPr lang="en-ZA" dirty="0">
                <a:solidFill>
                  <a:schemeClr val="tx1"/>
                </a:solidFill>
              </a:rPr>
              <a:t>by the Restitution of Land Rights Act, 1994 (Act No. 22 </a:t>
            </a:r>
            <a:r>
              <a:rPr lang="en-ZA" dirty="0" smtClean="0">
                <a:solidFill>
                  <a:schemeClr val="tx1"/>
                </a:solidFill>
              </a:rPr>
              <a:t>of1994</a:t>
            </a:r>
            <a:r>
              <a:rPr lang="en-ZA" dirty="0">
                <a:solidFill>
                  <a:schemeClr val="tx1"/>
                </a:solidFill>
              </a:rPr>
              <a:t>) </a:t>
            </a:r>
            <a:r>
              <a:rPr lang="en-ZA" dirty="0" smtClean="0">
                <a:solidFill>
                  <a:schemeClr val="tx1"/>
                </a:solidFill>
              </a:rPr>
              <a:t> as amended. </a:t>
            </a:r>
          </a:p>
          <a:p>
            <a:pPr marL="285750" indent="-285750">
              <a:buFont typeface="Wingdings" pitchFamily="2" charset="2"/>
              <a:buChar char="q"/>
            </a:pPr>
            <a:r>
              <a:rPr lang="en-ZA" dirty="0" smtClean="0">
                <a:solidFill>
                  <a:schemeClr val="tx1"/>
                </a:solidFill>
              </a:rPr>
              <a:t> Its mandate is to receive </a:t>
            </a:r>
            <a:r>
              <a:rPr lang="en-ZA" dirty="0">
                <a:solidFill>
                  <a:schemeClr val="tx1"/>
                </a:solidFill>
              </a:rPr>
              <a:t>land claims, investigate </a:t>
            </a:r>
            <a:r>
              <a:rPr lang="en-ZA" dirty="0" smtClean="0">
                <a:solidFill>
                  <a:schemeClr val="tx1"/>
                </a:solidFill>
              </a:rPr>
              <a:t>and resolve the claims </a:t>
            </a:r>
            <a:r>
              <a:rPr lang="en-ZA" dirty="0">
                <a:solidFill>
                  <a:schemeClr val="tx1"/>
                </a:solidFill>
              </a:rPr>
              <a:t>through negotiation and </a:t>
            </a:r>
            <a:r>
              <a:rPr lang="en-ZA" dirty="0" smtClean="0">
                <a:solidFill>
                  <a:schemeClr val="tx1"/>
                </a:solidFill>
              </a:rPr>
              <a:t>mediation or referral to the land Claims Court.</a:t>
            </a:r>
          </a:p>
          <a:p>
            <a:r>
              <a:rPr lang="en-ZA" b="1" dirty="0" smtClean="0">
                <a:solidFill>
                  <a:schemeClr val="tx1"/>
                </a:solidFill>
              </a:rPr>
              <a:t>Constitutional mandate</a:t>
            </a:r>
            <a:endParaRPr lang="en-ZA" b="1" dirty="0">
              <a:solidFill>
                <a:schemeClr val="tx1"/>
              </a:solidFill>
            </a:endParaRPr>
          </a:p>
          <a:p>
            <a:pPr marL="285750" indent="-285750">
              <a:buFont typeface="Wingdings" pitchFamily="2" charset="2"/>
              <a:buChar char="q"/>
            </a:pPr>
            <a:r>
              <a:rPr lang="en-ZA" dirty="0" smtClean="0">
                <a:solidFill>
                  <a:schemeClr val="tx1"/>
                </a:solidFill>
              </a:rPr>
              <a:t>a </a:t>
            </a:r>
            <a:r>
              <a:rPr lang="en-ZA" dirty="0">
                <a:solidFill>
                  <a:schemeClr val="tx1"/>
                </a:solidFill>
              </a:rPr>
              <a:t>“</a:t>
            </a:r>
            <a:r>
              <a:rPr lang="en-ZA" i="1" dirty="0">
                <a:solidFill>
                  <a:schemeClr val="tx1"/>
                </a:solidFill>
              </a:rPr>
              <a:t>person or community dispossessed of property after 19 </a:t>
            </a:r>
            <a:r>
              <a:rPr lang="en-ZA" i="1" dirty="0" smtClean="0">
                <a:solidFill>
                  <a:schemeClr val="tx1"/>
                </a:solidFill>
              </a:rPr>
              <a:t>June 1913 </a:t>
            </a:r>
            <a:r>
              <a:rPr lang="en-ZA" i="1" dirty="0">
                <a:solidFill>
                  <a:schemeClr val="tx1"/>
                </a:solidFill>
              </a:rPr>
              <a:t>as a result of past racially discriminatory laws or practices is entitled, to the extent provided by an Act </a:t>
            </a:r>
            <a:r>
              <a:rPr lang="en-ZA" i="1" dirty="0" smtClean="0">
                <a:solidFill>
                  <a:schemeClr val="tx1"/>
                </a:solidFill>
              </a:rPr>
              <a:t>of Parliament</a:t>
            </a:r>
            <a:r>
              <a:rPr lang="en-ZA" i="1" dirty="0">
                <a:solidFill>
                  <a:schemeClr val="tx1"/>
                </a:solidFill>
              </a:rPr>
              <a:t>, either to restitution of that property or to equitable redress</a:t>
            </a:r>
            <a:r>
              <a:rPr lang="en-ZA" i="1" dirty="0" smtClean="0">
                <a:solidFill>
                  <a:schemeClr val="tx1"/>
                </a:solidFill>
              </a:rPr>
              <a:t>.”</a:t>
            </a:r>
          </a:p>
          <a:p>
            <a:r>
              <a:rPr lang="en-ZA" b="1" dirty="0" smtClean="0">
                <a:solidFill>
                  <a:schemeClr val="tx1"/>
                </a:solidFill>
              </a:rPr>
              <a:t>Legislative mandate</a:t>
            </a:r>
          </a:p>
          <a:p>
            <a:pPr marL="285750" indent="-285750">
              <a:buFont typeface="Wingdings" pitchFamily="2" charset="2"/>
              <a:buChar char="q"/>
            </a:pPr>
            <a:r>
              <a:rPr lang="en-ZA" dirty="0" smtClean="0">
                <a:solidFill>
                  <a:schemeClr val="tx1"/>
                </a:solidFill>
              </a:rPr>
              <a:t>The </a:t>
            </a:r>
            <a:r>
              <a:rPr lang="en-ZA" dirty="0">
                <a:solidFill>
                  <a:schemeClr val="tx1"/>
                </a:solidFill>
              </a:rPr>
              <a:t>Restitution </a:t>
            </a:r>
            <a:r>
              <a:rPr lang="en-ZA" dirty="0" smtClean="0">
                <a:solidFill>
                  <a:schemeClr val="tx1"/>
                </a:solidFill>
              </a:rPr>
              <a:t>Act empowers </a:t>
            </a:r>
            <a:r>
              <a:rPr lang="en-ZA" dirty="0">
                <a:solidFill>
                  <a:schemeClr val="tx1"/>
                </a:solidFill>
              </a:rPr>
              <a:t>the Minister of Rural Development and Land Reform and the Land </a:t>
            </a:r>
            <a:r>
              <a:rPr lang="en-ZA" dirty="0" smtClean="0">
                <a:solidFill>
                  <a:schemeClr val="tx1"/>
                </a:solidFill>
              </a:rPr>
              <a:t>Claims Court after investigation to </a:t>
            </a:r>
            <a:r>
              <a:rPr lang="en-ZA" dirty="0">
                <a:solidFill>
                  <a:schemeClr val="tx1"/>
                </a:solidFill>
              </a:rPr>
              <a:t>make awards to restitution </a:t>
            </a:r>
            <a:r>
              <a:rPr lang="en-ZA" dirty="0" smtClean="0">
                <a:solidFill>
                  <a:schemeClr val="tx1"/>
                </a:solidFill>
              </a:rPr>
              <a:t>claimants,  either restoration of the land claimed, alternative </a:t>
            </a:r>
            <a:r>
              <a:rPr lang="en-ZA" dirty="0">
                <a:solidFill>
                  <a:schemeClr val="tx1"/>
                </a:solidFill>
              </a:rPr>
              <a:t>r</a:t>
            </a:r>
            <a:r>
              <a:rPr lang="en-ZA" dirty="0" smtClean="0">
                <a:solidFill>
                  <a:schemeClr val="tx1"/>
                </a:solidFill>
              </a:rPr>
              <a:t>edress through alternative land  and or, financial compensation</a:t>
            </a:r>
            <a:r>
              <a:rPr lang="en-ZA" dirty="0">
                <a:solidFill>
                  <a:schemeClr val="tx1"/>
                </a:solidFill>
              </a:rPr>
              <a:t>.</a:t>
            </a:r>
          </a:p>
        </p:txBody>
      </p:sp>
    </p:spTree>
    <p:extLst>
      <p:ext uri="{BB962C8B-B14F-4D97-AF65-F5344CB8AC3E}">
        <p14:creationId xmlns:p14="http://schemas.microsoft.com/office/powerpoint/2010/main" val="3634571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21"/>
          <p:cNvSpPr txBox="1">
            <a:spLocks noChangeArrowheads="1"/>
          </p:cNvSpPr>
          <p:nvPr/>
        </p:nvSpPr>
        <p:spPr bwMode="auto">
          <a:xfrm>
            <a:off x="1259632" y="-27070"/>
            <a:ext cx="6940624" cy="461665"/>
          </a:xfrm>
          <a:prstGeom prst="rect">
            <a:avLst/>
          </a:prstGeom>
          <a:noFill/>
          <a:ln w="9525">
            <a:noFill/>
            <a:miter lim="800000"/>
            <a:headEnd/>
            <a:tailEnd/>
          </a:ln>
        </p:spPr>
        <p:txBody>
          <a:bodyPr wrap="square">
            <a:spAutoFit/>
          </a:bodyPr>
          <a:lstStyle/>
          <a:p>
            <a:pPr algn="ctr"/>
            <a:r>
              <a:rPr lang="en-US" sz="12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itchFamily="34" charset="0"/>
                <a:cs typeface="Arial" pitchFamily="34" charset="0"/>
              </a:rPr>
              <a:t>RURAL ECONOMY TRANSFORMATION:</a:t>
            </a:r>
          </a:p>
          <a:p>
            <a:pPr algn="ctr"/>
            <a:r>
              <a:rPr lang="en-US" sz="12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itchFamily="34" charset="0"/>
                <a:cs typeface="Arial" pitchFamily="34" charset="0"/>
              </a:rPr>
              <a:t>AGRARIAN</a:t>
            </a:r>
            <a:r>
              <a:rPr lang="en-US" sz="1200" b="1" dirty="0" smtClean="0">
                <a:ln w="12700">
                  <a:solidFill>
                    <a:prstClr val="black"/>
                  </a:solidFill>
                  <a:prstDash val="solid"/>
                </a:ln>
                <a:solidFill>
                  <a:srgbClr val="EEECE1">
                    <a:lumMod val="50000"/>
                  </a:srgbClr>
                </a:solidFill>
                <a:latin typeface="Arial" pitchFamily="34" charset="0"/>
                <a:cs typeface="Arial" pitchFamily="34" charset="0"/>
              </a:rPr>
              <a:t> </a:t>
            </a:r>
            <a:r>
              <a:rPr lang="en-US" sz="12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itchFamily="34" charset="0"/>
                <a:cs typeface="Arial" pitchFamily="34" charset="0"/>
              </a:rPr>
              <a:t>TRANSFORMATION SYSTEM</a:t>
            </a:r>
            <a:endParaRPr lang="en-US" sz="1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45" name="Oval 44"/>
          <p:cNvSpPr/>
          <p:nvPr/>
        </p:nvSpPr>
        <p:spPr>
          <a:xfrm>
            <a:off x="2336910" y="365912"/>
            <a:ext cx="4021045" cy="3536181"/>
          </a:xfrm>
          <a:prstGeom prst="ellipse">
            <a:avLst/>
          </a:prstGeom>
          <a:solidFill>
            <a:srgbClr val="FFC000"/>
          </a:solidFill>
          <a:ln w="28575">
            <a:solidFill>
              <a:schemeClr val="bg2">
                <a:lumMod val="2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cxnSp>
        <p:nvCxnSpPr>
          <p:cNvPr id="49" name="Straight Connector 48"/>
          <p:cNvCxnSpPr>
            <a:stCxn id="45" idx="0"/>
            <a:endCxn id="45" idx="4"/>
          </p:cNvCxnSpPr>
          <p:nvPr/>
        </p:nvCxnSpPr>
        <p:spPr>
          <a:xfrm>
            <a:off x="4347429" y="365912"/>
            <a:ext cx="0" cy="3536181"/>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5" idx="6"/>
            <a:endCxn id="45" idx="2"/>
          </p:cNvCxnSpPr>
          <p:nvPr/>
        </p:nvCxnSpPr>
        <p:spPr>
          <a:xfrm flipH="1">
            <a:off x="2336910" y="2134003"/>
            <a:ext cx="4021045" cy="0"/>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2500304" y="1599643"/>
            <a:ext cx="3643339" cy="1017992"/>
          </a:xfrm>
          <a:prstGeom prst="ellipse">
            <a:avLst/>
          </a:prstGeom>
          <a:solidFill>
            <a:srgbClr val="00B050"/>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rPr>
              <a:t>AGRARIAN</a:t>
            </a:r>
          </a:p>
          <a:p>
            <a:pPr algn="ctr">
              <a:defRPr/>
            </a:pPr>
            <a:r>
              <a:rPr lang="en-US"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rPr>
              <a:t>TRANSFORMATION</a:t>
            </a:r>
          </a:p>
          <a:p>
            <a:pPr algn="ctr">
              <a:defRPr/>
            </a:pPr>
            <a:r>
              <a:rPr lang="en-US" sz="1000" b="1" dirty="0" smtClean="0">
                <a:solidFill>
                  <a:prstClr val="white"/>
                </a:solidFill>
                <a:latin typeface="Arial" pitchFamily="34" charset="0"/>
                <a:cs typeface="Arial" pitchFamily="34" charset="0"/>
              </a:rPr>
              <a:t>STRATEGY</a:t>
            </a:r>
            <a:endParaRPr lang="en-US" sz="1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endParaRPr>
          </a:p>
          <a:p>
            <a:pPr algn="ctr">
              <a:defRPr/>
            </a:pPr>
            <a:r>
              <a:rPr lang="en-US" sz="1000" b="1" dirty="0" smtClean="0">
                <a:solidFill>
                  <a:prstClr val="white"/>
                </a:solidFill>
                <a:latin typeface="Arial" pitchFamily="34" charset="0"/>
                <a:cs typeface="Arial" pitchFamily="34" charset="0"/>
              </a:rPr>
              <a:t>‘A rapid and fundamental change in the relations (systems and patterns of ownership and control) of land, livestock, cropping and community.’</a:t>
            </a:r>
          </a:p>
          <a:p>
            <a:pPr>
              <a:defRPr/>
            </a:pPr>
            <a:endParaRPr lang="en-ZA" sz="1000" b="1" dirty="0">
              <a:solidFill>
                <a:prstClr val="white"/>
              </a:solidFill>
              <a:latin typeface="Arial" pitchFamily="34" charset="0"/>
              <a:cs typeface="Arial" pitchFamily="34" charset="0"/>
            </a:endParaRPr>
          </a:p>
        </p:txBody>
      </p:sp>
      <p:sp>
        <p:nvSpPr>
          <p:cNvPr id="57" name="TextBox 56"/>
          <p:cNvSpPr txBox="1"/>
          <p:nvPr/>
        </p:nvSpPr>
        <p:spPr>
          <a:xfrm>
            <a:off x="2571744" y="519524"/>
            <a:ext cx="1785951" cy="1215717"/>
          </a:xfrm>
          <a:prstGeom prst="rect">
            <a:avLst/>
          </a:prstGeom>
          <a:noFill/>
          <a:ln>
            <a:noFill/>
          </a:ln>
        </p:spPr>
        <p:txBody>
          <a:bodyPr wrap="square" rtlCol="0">
            <a:spAutoFit/>
          </a:bodyPr>
          <a:lstStyle/>
          <a:p>
            <a:pPr algn="ctr"/>
            <a:r>
              <a:rPr lang="en-US" sz="1200" dirty="0" smtClean="0">
                <a:ln w="12700">
                  <a:solidFill>
                    <a:srgbClr val="000000"/>
                  </a:solidFill>
                  <a:prstDash val="solid"/>
                </a:ln>
                <a:solidFill>
                  <a:srgbClr val="000000"/>
                </a:solidFill>
                <a:latin typeface="Arial" pitchFamily="34" charset="0"/>
                <a:cs typeface="Arial" pitchFamily="34" charset="0"/>
              </a:rPr>
              <a:t>       </a:t>
            </a:r>
            <a:r>
              <a:rPr lang="en-US" sz="1200" u="sng" dirty="0" smtClean="0">
                <a:ln w="12700">
                  <a:solidFill>
                    <a:srgbClr val="000000"/>
                  </a:solidFill>
                  <a:prstDash val="solid"/>
                </a:ln>
                <a:solidFill>
                  <a:srgbClr val="000000"/>
                </a:solidFill>
                <a:latin typeface="Arial" pitchFamily="34" charset="0"/>
                <a:cs typeface="Arial" pitchFamily="34" charset="0"/>
              </a:rPr>
              <a:t>COMMUNITY:</a:t>
            </a:r>
          </a:p>
          <a:p>
            <a:endParaRPr lang="en-US" sz="1100" b="1" u="sng" dirty="0" smtClean="0">
              <a:solidFill>
                <a:prstClr val="black"/>
              </a:solidFill>
              <a:latin typeface="Arial" pitchFamily="34" charset="0"/>
              <a:cs typeface="Arial" pitchFamily="34" charset="0"/>
            </a:endParaRPr>
          </a:p>
          <a:p>
            <a:pPr>
              <a:buFont typeface="Arial" pitchFamily="34" charset="0"/>
              <a:buChar char="•"/>
            </a:pPr>
            <a:r>
              <a:rPr lang="en-US" sz="1000" b="1" u="sng" dirty="0">
                <a:solidFill>
                  <a:prstClr val="black"/>
                </a:solidFill>
                <a:latin typeface="Arial" pitchFamily="34" charset="0"/>
                <a:cs typeface="Arial" pitchFamily="34" charset="0"/>
              </a:rPr>
              <a:t> </a:t>
            </a:r>
            <a:r>
              <a:rPr lang="en-US" sz="1000" b="1" dirty="0" smtClean="0">
                <a:solidFill>
                  <a:prstClr val="black"/>
                </a:solidFill>
                <a:latin typeface="Arial" pitchFamily="34" charset="0"/>
                <a:cs typeface="Arial" pitchFamily="34" charset="0"/>
              </a:rPr>
              <a:t>Social and economic infrastructure,</a:t>
            </a:r>
          </a:p>
          <a:p>
            <a:pPr>
              <a:buFont typeface="Arial" pitchFamily="34" charset="0"/>
              <a:buChar char="•"/>
            </a:pPr>
            <a:r>
              <a:rPr lang="en-US" sz="1000" b="1" dirty="0" smtClean="0">
                <a:solidFill>
                  <a:prstClr val="black"/>
                </a:solidFill>
                <a:latin typeface="Arial" pitchFamily="34" charset="0"/>
                <a:cs typeface="Arial" pitchFamily="34" charset="0"/>
              </a:rPr>
              <a:t> ICT infrastructure,</a:t>
            </a:r>
          </a:p>
          <a:p>
            <a:pPr>
              <a:buFont typeface="Arial" pitchFamily="34" charset="0"/>
              <a:buChar char="•"/>
            </a:pPr>
            <a:r>
              <a:rPr lang="en-US" sz="1000" b="1" dirty="0" smtClean="0">
                <a:solidFill>
                  <a:prstClr val="black"/>
                </a:solidFill>
                <a:latin typeface="Arial" pitchFamily="34" charset="0"/>
                <a:cs typeface="Arial" pitchFamily="34" charset="0"/>
              </a:rPr>
              <a:t> Amenities,</a:t>
            </a:r>
          </a:p>
          <a:p>
            <a:pPr>
              <a:buFont typeface="Arial" pitchFamily="34" charset="0"/>
              <a:buChar char="•"/>
            </a:pPr>
            <a:r>
              <a:rPr lang="en-US" sz="1000" b="1" dirty="0" smtClean="0">
                <a:solidFill>
                  <a:prstClr val="black"/>
                </a:solidFill>
                <a:latin typeface="Arial" pitchFamily="34" charset="0"/>
                <a:cs typeface="Arial" pitchFamily="34" charset="0"/>
              </a:rPr>
              <a:t> Facilities. </a:t>
            </a:r>
            <a:endParaRPr lang="en-ZA" sz="1000" b="1" dirty="0">
              <a:solidFill>
                <a:prstClr val="black"/>
              </a:solidFill>
              <a:latin typeface="Arial" pitchFamily="34" charset="0"/>
              <a:cs typeface="Arial" pitchFamily="34" charset="0"/>
            </a:endParaRPr>
          </a:p>
        </p:txBody>
      </p:sp>
      <p:sp>
        <p:nvSpPr>
          <p:cNvPr id="58" name="TextBox 57"/>
          <p:cNvSpPr txBox="1"/>
          <p:nvPr/>
        </p:nvSpPr>
        <p:spPr>
          <a:xfrm>
            <a:off x="4283968" y="519524"/>
            <a:ext cx="2376264" cy="1369606"/>
          </a:xfrm>
          <a:prstGeom prst="rect">
            <a:avLst/>
          </a:prstGeom>
          <a:noFill/>
        </p:spPr>
        <p:txBody>
          <a:bodyPr wrap="square" rtlCol="0">
            <a:spAutoFit/>
          </a:bodyPr>
          <a:lstStyle/>
          <a:p>
            <a:r>
              <a:rPr lang="en-US" sz="1200" u="sng" dirty="0" smtClean="0">
                <a:ln w="12700">
                  <a:solidFill>
                    <a:srgbClr val="000000"/>
                  </a:solidFill>
                  <a:prstDash val="solid"/>
                </a:ln>
                <a:solidFill>
                  <a:srgbClr val="000000"/>
                </a:solidFill>
                <a:latin typeface="Arial" pitchFamily="34" charset="0"/>
                <a:cs typeface="Arial" pitchFamily="34" charset="0"/>
              </a:rPr>
              <a:t>LAND:</a:t>
            </a:r>
            <a:endParaRPr lang="en-US" sz="1200" b="1" u="sng" dirty="0" smtClean="0">
              <a:solidFill>
                <a:prstClr val="black"/>
              </a:solidFill>
              <a:latin typeface="Arial" pitchFamily="34" charset="0"/>
              <a:cs typeface="Arial" pitchFamily="34" charset="0"/>
            </a:endParaRPr>
          </a:p>
          <a:p>
            <a:endParaRPr lang="en-US" sz="1100" b="1" u="sng" dirty="0" smtClean="0">
              <a:solidFill>
                <a:prstClr val="black"/>
              </a:solidFill>
              <a:latin typeface="Arial" pitchFamily="34" charset="0"/>
              <a:cs typeface="Arial" pitchFamily="34" charset="0"/>
            </a:endParaRPr>
          </a:p>
          <a:p>
            <a:pPr>
              <a:buFont typeface="Arial" pitchFamily="34" charset="0"/>
              <a:buChar char="•"/>
            </a:pPr>
            <a:r>
              <a:rPr lang="en-US" sz="1000" b="1" u="sng" dirty="0">
                <a:solidFill>
                  <a:prstClr val="black"/>
                </a:solidFill>
                <a:latin typeface="Arial" pitchFamily="34" charset="0"/>
                <a:cs typeface="Arial" pitchFamily="34" charset="0"/>
              </a:rPr>
              <a:t> </a:t>
            </a:r>
            <a:r>
              <a:rPr lang="en-US" sz="1000" b="1" dirty="0" smtClean="0">
                <a:solidFill>
                  <a:prstClr val="black"/>
                </a:solidFill>
                <a:latin typeface="Arial" pitchFamily="34" charset="0"/>
                <a:cs typeface="Arial" pitchFamily="34" charset="0"/>
              </a:rPr>
              <a:t>Tenure system reform, </a:t>
            </a:r>
          </a:p>
          <a:p>
            <a:pPr>
              <a:buFont typeface="Arial" pitchFamily="34" charset="0"/>
              <a:buChar char="•"/>
            </a:pPr>
            <a:r>
              <a:rPr lang="en-US" sz="1000" b="1" dirty="0" smtClean="0">
                <a:solidFill>
                  <a:prstClr val="black"/>
                </a:solidFill>
                <a:latin typeface="Arial" pitchFamily="34" charset="0"/>
                <a:cs typeface="Arial" pitchFamily="34" charset="0"/>
              </a:rPr>
              <a:t> Strategic land reform  </a:t>
            </a:r>
          </a:p>
          <a:p>
            <a:r>
              <a:rPr lang="en-US" sz="1000" b="1" dirty="0">
                <a:solidFill>
                  <a:prstClr val="black"/>
                </a:solidFill>
                <a:latin typeface="Arial" pitchFamily="34" charset="0"/>
                <a:cs typeface="Arial" pitchFamily="34" charset="0"/>
              </a:rPr>
              <a:t> </a:t>
            </a:r>
            <a:r>
              <a:rPr lang="en-US" sz="1000" b="1" dirty="0" smtClean="0">
                <a:solidFill>
                  <a:prstClr val="black"/>
                </a:solidFill>
                <a:latin typeface="Arial" pitchFamily="34" charset="0"/>
                <a:cs typeface="Arial" pitchFamily="34" charset="0"/>
              </a:rPr>
              <a:t>  interventions/redistribution,</a:t>
            </a:r>
          </a:p>
          <a:p>
            <a:pPr>
              <a:buFont typeface="Arial" pitchFamily="34" charset="0"/>
              <a:buChar char="•"/>
            </a:pPr>
            <a:r>
              <a:rPr lang="en-US" sz="1000" b="1" dirty="0" smtClean="0">
                <a:solidFill>
                  <a:prstClr val="black"/>
                </a:solidFill>
                <a:latin typeface="Arial" pitchFamily="34" charset="0"/>
                <a:cs typeface="Arial" pitchFamily="34" charset="0"/>
              </a:rPr>
              <a:t> Restitution, Administration</a:t>
            </a:r>
          </a:p>
          <a:p>
            <a:pPr>
              <a:buFont typeface="Arial" pitchFamily="34" charset="0"/>
              <a:buChar char="•"/>
            </a:pPr>
            <a:r>
              <a:rPr lang="en-US" sz="1000" b="1" dirty="0" smtClean="0">
                <a:solidFill>
                  <a:prstClr val="black"/>
                </a:solidFill>
                <a:latin typeface="Arial" pitchFamily="34" charset="0"/>
                <a:cs typeface="Arial" pitchFamily="34" charset="0"/>
              </a:rPr>
              <a:t> Land based resources.</a:t>
            </a:r>
          </a:p>
          <a:p>
            <a:pPr>
              <a:buFont typeface="Arial" pitchFamily="34" charset="0"/>
              <a:buChar char="•"/>
            </a:pPr>
            <a:r>
              <a:rPr lang="en-US" sz="1000" b="1" dirty="0" smtClean="0">
                <a:solidFill>
                  <a:prstClr val="black"/>
                </a:solidFill>
                <a:latin typeface="Arial" pitchFamily="34" charset="0"/>
                <a:cs typeface="Arial" pitchFamily="34" charset="0"/>
              </a:rPr>
              <a:t>Land Tax</a:t>
            </a:r>
            <a:endParaRPr lang="en-ZA" sz="1000" b="1" dirty="0">
              <a:solidFill>
                <a:prstClr val="black"/>
              </a:solidFill>
              <a:latin typeface="Arial" pitchFamily="34" charset="0"/>
              <a:cs typeface="Arial" pitchFamily="34" charset="0"/>
            </a:endParaRPr>
          </a:p>
        </p:txBody>
      </p:sp>
      <p:sp>
        <p:nvSpPr>
          <p:cNvPr id="59" name="TextBox 58"/>
          <p:cNvSpPr txBox="1"/>
          <p:nvPr/>
        </p:nvSpPr>
        <p:spPr>
          <a:xfrm>
            <a:off x="2483768" y="2501412"/>
            <a:ext cx="2016224" cy="1677382"/>
          </a:xfrm>
          <a:prstGeom prst="rect">
            <a:avLst/>
          </a:prstGeom>
          <a:noFill/>
        </p:spPr>
        <p:txBody>
          <a:bodyPr wrap="square" rtlCol="0">
            <a:spAutoFit/>
          </a:bodyPr>
          <a:lstStyle/>
          <a:p>
            <a:r>
              <a:rPr lang="en-US" sz="1000" u="sng" dirty="0" smtClean="0">
                <a:ln w="12700">
                  <a:solidFill>
                    <a:srgbClr val="000000"/>
                  </a:solidFill>
                  <a:prstDash val="solid"/>
                </a:ln>
                <a:solidFill>
                  <a:srgbClr val="000000"/>
                </a:solidFill>
                <a:latin typeface="Arial" pitchFamily="34" charset="0"/>
                <a:cs typeface="Arial" pitchFamily="34" charset="0"/>
              </a:rPr>
              <a:t>CROPPING:</a:t>
            </a:r>
            <a:endParaRPr lang="en-US" sz="1000" b="1" u="sng" dirty="0" smtClean="0">
              <a:solidFill>
                <a:prstClr val="black"/>
              </a:solidFill>
              <a:latin typeface="Arial" pitchFamily="34" charset="0"/>
              <a:cs typeface="Arial" pitchFamily="34" charset="0"/>
            </a:endParaRPr>
          </a:p>
          <a:p>
            <a:pPr>
              <a:buFont typeface="Arial" pitchFamily="34" charset="0"/>
              <a:buChar char="•"/>
            </a:pPr>
            <a:r>
              <a:rPr lang="en-US" sz="1000" b="1" dirty="0" smtClean="0">
                <a:solidFill>
                  <a:prstClr val="black"/>
                </a:solidFill>
                <a:latin typeface="Arial" pitchFamily="34" charset="0"/>
                <a:cs typeface="Arial" pitchFamily="34" charset="0"/>
              </a:rPr>
              <a:t>Economic infrastructure:  </a:t>
            </a:r>
          </a:p>
          <a:p>
            <a:r>
              <a:rPr lang="en-US" sz="1000" b="1" dirty="0" smtClean="0">
                <a:solidFill>
                  <a:prstClr val="black"/>
                </a:solidFill>
                <a:latin typeface="Arial" pitchFamily="34" charset="0"/>
                <a:cs typeface="Arial" pitchFamily="34" charset="0"/>
              </a:rPr>
              <a:t>  </a:t>
            </a:r>
            <a:r>
              <a:rPr lang="en-US" sz="1000" b="1" dirty="0" err="1" smtClean="0">
                <a:solidFill>
                  <a:prstClr val="black"/>
                </a:solidFill>
                <a:latin typeface="Arial" pitchFamily="34" charset="0"/>
                <a:cs typeface="Arial" pitchFamily="34" charset="0"/>
              </a:rPr>
              <a:t>agri</a:t>
            </a:r>
            <a:r>
              <a:rPr lang="en-US" sz="1000" b="1" dirty="0" smtClean="0">
                <a:solidFill>
                  <a:prstClr val="black"/>
                </a:solidFill>
                <a:latin typeface="Arial" pitchFamily="34" charset="0"/>
                <a:cs typeface="Arial" pitchFamily="34" charset="0"/>
              </a:rPr>
              <a:t>-parks, fencing, </a:t>
            </a:r>
          </a:p>
          <a:p>
            <a:pPr>
              <a:buFont typeface="Arial" pitchFamily="34" charset="0"/>
              <a:buChar char="•"/>
            </a:pPr>
            <a:r>
              <a:rPr lang="en-US" sz="1000" b="1" dirty="0" smtClean="0">
                <a:solidFill>
                  <a:prstClr val="black"/>
                </a:solidFill>
                <a:latin typeface="Arial" pitchFamily="34" charset="0"/>
                <a:cs typeface="Arial" pitchFamily="34" charset="0"/>
              </a:rPr>
              <a:t> Inputs: seeds, fertilizer,    </a:t>
            </a:r>
          </a:p>
          <a:p>
            <a:r>
              <a:rPr lang="en-US" sz="1000" b="1" dirty="0" smtClean="0">
                <a:solidFill>
                  <a:prstClr val="black"/>
                </a:solidFill>
                <a:latin typeface="Arial" pitchFamily="34" charset="0"/>
                <a:cs typeface="Arial" pitchFamily="34" charset="0"/>
              </a:rPr>
              <a:t>  pesticides, etc  </a:t>
            </a:r>
          </a:p>
          <a:p>
            <a:pPr>
              <a:buFont typeface="Arial" pitchFamily="34" charset="0"/>
              <a:buChar char="•"/>
            </a:pPr>
            <a:r>
              <a:rPr lang="en-US" sz="1000" b="1" dirty="0" smtClean="0">
                <a:solidFill>
                  <a:prstClr val="black"/>
                </a:solidFill>
                <a:latin typeface="Arial" pitchFamily="34" charset="0"/>
                <a:cs typeface="Arial" pitchFamily="34" charset="0"/>
              </a:rPr>
              <a:t> Extension support , </a:t>
            </a:r>
          </a:p>
          <a:p>
            <a:pPr algn="ctr">
              <a:buFont typeface="Arial" pitchFamily="34" charset="0"/>
              <a:buChar char="•"/>
            </a:pPr>
            <a:r>
              <a:rPr lang="en-US" sz="1000" b="1" dirty="0" smtClean="0">
                <a:solidFill>
                  <a:prstClr val="black"/>
                </a:solidFill>
                <a:latin typeface="Arial" pitchFamily="34" charset="0"/>
                <a:cs typeface="Arial" pitchFamily="34" charset="0"/>
              </a:rPr>
              <a:t> Fresh produce markets,</a:t>
            </a:r>
          </a:p>
          <a:p>
            <a:pPr algn="ctr">
              <a:buFont typeface="Arial" pitchFamily="34" charset="0"/>
              <a:buChar char="•"/>
            </a:pPr>
            <a:r>
              <a:rPr lang="en-US" sz="1000" b="1" dirty="0" smtClean="0">
                <a:solidFill>
                  <a:prstClr val="black"/>
                </a:solidFill>
                <a:latin typeface="Arial" pitchFamily="34" charset="0"/>
                <a:cs typeface="Arial" pitchFamily="34" charset="0"/>
              </a:rPr>
              <a:t> Credit facilities</a:t>
            </a:r>
            <a:r>
              <a:rPr lang="en-US" sz="1100" b="1" dirty="0" smtClean="0">
                <a:solidFill>
                  <a:prstClr val="black"/>
                </a:solidFill>
                <a:latin typeface="Arial" pitchFamily="34" charset="0"/>
                <a:cs typeface="Arial" pitchFamily="34" charset="0"/>
              </a:rPr>
              <a:t>,</a:t>
            </a:r>
          </a:p>
          <a:p>
            <a:pPr algn="ctr">
              <a:buFont typeface="Arial" pitchFamily="34" charset="0"/>
              <a:buChar char="•"/>
            </a:pPr>
            <a:r>
              <a:rPr lang="en-US" sz="1100" b="1" dirty="0" smtClean="0">
                <a:solidFill>
                  <a:prstClr val="black"/>
                </a:solidFill>
                <a:latin typeface="Arial" pitchFamily="34" charset="0"/>
                <a:cs typeface="Arial" pitchFamily="34" charset="0"/>
              </a:rPr>
              <a:t>Co-operatives</a:t>
            </a:r>
          </a:p>
          <a:p>
            <a:r>
              <a:rPr lang="en-US" sz="1100" b="1" dirty="0">
                <a:solidFill>
                  <a:prstClr val="black"/>
                </a:solidFill>
                <a:latin typeface="Arial" pitchFamily="34" charset="0"/>
                <a:cs typeface="Arial" pitchFamily="34" charset="0"/>
              </a:rPr>
              <a:t> </a:t>
            </a:r>
            <a:r>
              <a:rPr lang="en-US" sz="1100" b="1" dirty="0" smtClean="0">
                <a:solidFill>
                  <a:prstClr val="black"/>
                </a:solidFill>
                <a:latin typeface="Arial" pitchFamily="34" charset="0"/>
                <a:cs typeface="Arial" pitchFamily="34" charset="0"/>
              </a:rPr>
              <a:t>                         </a:t>
            </a:r>
          </a:p>
        </p:txBody>
      </p:sp>
      <p:sp>
        <p:nvSpPr>
          <p:cNvPr id="69" name="TextBox 68"/>
          <p:cNvSpPr txBox="1"/>
          <p:nvPr/>
        </p:nvSpPr>
        <p:spPr>
          <a:xfrm>
            <a:off x="4286248" y="2444568"/>
            <a:ext cx="2286016" cy="1631216"/>
          </a:xfrm>
          <a:prstGeom prst="rect">
            <a:avLst/>
          </a:prstGeom>
          <a:noFill/>
        </p:spPr>
        <p:txBody>
          <a:bodyPr wrap="square" rtlCol="0">
            <a:spAutoFit/>
          </a:bodyPr>
          <a:lstStyle/>
          <a:p>
            <a:pPr algn="r"/>
            <a:r>
              <a:rPr lang="en-US" sz="1000" u="sng" dirty="0" smtClean="0">
                <a:ln w="12700">
                  <a:solidFill>
                    <a:srgbClr val="000000"/>
                  </a:solidFill>
                  <a:prstDash val="solid"/>
                </a:ln>
                <a:solidFill>
                  <a:srgbClr val="000000"/>
                </a:solidFill>
                <a:latin typeface="Arial" pitchFamily="34" charset="0"/>
                <a:cs typeface="Arial" pitchFamily="34" charset="0"/>
              </a:rPr>
              <a:t>LIVESTOCK:</a:t>
            </a:r>
            <a:endParaRPr lang="en-US" sz="1000" b="1" u="sng" dirty="0" smtClean="0">
              <a:solidFill>
                <a:prstClr val="black"/>
              </a:solidFill>
              <a:latin typeface="Arial" pitchFamily="34" charset="0"/>
              <a:cs typeface="Arial" pitchFamily="34" charset="0"/>
            </a:endParaRPr>
          </a:p>
          <a:p>
            <a:r>
              <a:rPr lang="en-US" sz="1000" b="1" dirty="0" smtClean="0">
                <a:solidFill>
                  <a:prstClr val="black"/>
                </a:solidFill>
                <a:latin typeface="Arial" pitchFamily="34" charset="0"/>
                <a:cs typeface="Arial" pitchFamily="34" charset="0"/>
              </a:rPr>
              <a:t>Economic infrastructure:  </a:t>
            </a:r>
          </a:p>
          <a:p>
            <a:pPr>
              <a:buFont typeface="Arial" pitchFamily="34" charset="0"/>
              <a:buChar char="•"/>
            </a:pPr>
            <a:r>
              <a:rPr lang="en-US" sz="1000" b="1" dirty="0" smtClean="0">
                <a:solidFill>
                  <a:prstClr val="black"/>
                </a:solidFill>
                <a:latin typeface="Arial" pitchFamily="34" charset="0"/>
                <a:cs typeface="Arial" pitchFamily="34" charset="0"/>
              </a:rPr>
              <a:t> Processing plants</a:t>
            </a:r>
          </a:p>
          <a:p>
            <a:pPr>
              <a:buFont typeface="Arial" pitchFamily="34" charset="0"/>
              <a:buChar char="•"/>
            </a:pPr>
            <a:r>
              <a:rPr lang="en-US" sz="1000" b="1" dirty="0" smtClean="0">
                <a:solidFill>
                  <a:prstClr val="black"/>
                </a:solidFill>
                <a:latin typeface="Arial" pitchFamily="34" charset="0"/>
                <a:cs typeface="Arial" pitchFamily="34" charset="0"/>
              </a:rPr>
              <a:t>Small industries  </a:t>
            </a:r>
          </a:p>
          <a:p>
            <a:pPr>
              <a:buFont typeface="Arial" pitchFamily="34" charset="0"/>
              <a:buChar char="•"/>
            </a:pPr>
            <a:r>
              <a:rPr lang="en-US" sz="1000" b="1" dirty="0" smtClean="0">
                <a:solidFill>
                  <a:prstClr val="black"/>
                </a:solidFill>
                <a:latin typeface="Arial" pitchFamily="34" charset="0"/>
                <a:cs typeface="Arial" pitchFamily="34" charset="0"/>
              </a:rPr>
              <a:t>Abattoirs, animal handling facilities, feed-lots, </a:t>
            </a:r>
          </a:p>
          <a:p>
            <a:r>
              <a:rPr lang="en-US" sz="1000" b="1" dirty="0" smtClean="0">
                <a:solidFill>
                  <a:prstClr val="black"/>
                </a:solidFill>
                <a:latin typeface="Arial" pitchFamily="34" charset="0"/>
                <a:cs typeface="Arial" pitchFamily="34" charset="0"/>
              </a:rPr>
              <a:t>mechanising stock water </a:t>
            </a:r>
          </a:p>
          <a:p>
            <a:r>
              <a:rPr lang="en-US" sz="1000" b="1" dirty="0" smtClean="0">
                <a:solidFill>
                  <a:prstClr val="black"/>
                </a:solidFill>
                <a:latin typeface="Arial" pitchFamily="34" charset="0"/>
                <a:cs typeface="Arial" pitchFamily="34" charset="0"/>
              </a:rPr>
              <a:t>dams, dip tanks, silos, </a:t>
            </a:r>
          </a:p>
          <a:p>
            <a:r>
              <a:rPr lang="en-US" sz="1000" b="1" dirty="0" smtClean="0">
                <a:solidFill>
                  <a:prstClr val="black"/>
                </a:solidFill>
                <a:latin typeface="Arial" pitchFamily="34" charset="0"/>
                <a:cs typeface="Arial" pitchFamily="34" charset="0"/>
              </a:rPr>
              <a:t>windmills, fencing, </a:t>
            </a:r>
          </a:p>
          <a:p>
            <a:r>
              <a:rPr lang="en-US" sz="1000" b="1" dirty="0" smtClean="0">
                <a:solidFill>
                  <a:prstClr val="black"/>
                </a:solidFill>
                <a:latin typeface="Arial" pitchFamily="34" charset="0"/>
                <a:cs typeface="Arial" pitchFamily="34" charset="0"/>
              </a:rPr>
              <a:t>harvesters, etc</a:t>
            </a:r>
          </a:p>
        </p:txBody>
      </p:sp>
      <p:sp>
        <p:nvSpPr>
          <p:cNvPr id="70" name="TextBox 69"/>
          <p:cNvSpPr txBox="1"/>
          <p:nvPr/>
        </p:nvSpPr>
        <p:spPr>
          <a:xfrm>
            <a:off x="307464" y="154040"/>
            <a:ext cx="1214447" cy="2192908"/>
          </a:xfrm>
          <a:prstGeom prst="rect">
            <a:avLst/>
          </a:prstGeom>
          <a:noFill/>
          <a:ln w="19050">
            <a:solidFill>
              <a:schemeClr val="bg2">
                <a:lumMod val="90000"/>
              </a:schemeClr>
            </a:solidFill>
          </a:ln>
        </p:spPr>
        <p:txBody>
          <a:bodyPr wrap="square" rtlCol="0">
            <a:spAutoFit/>
          </a:bodyPr>
          <a:lstStyle/>
          <a:p>
            <a:r>
              <a:rPr lang="en-US" sz="1050" b="1" dirty="0" smtClean="0">
                <a:solidFill>
                  <a:prstClr val="black"/>
                </a:solidFill>
                <a:latin typeface="Arial" pitchFamily="34" charset="0"/>
                <a:cs typeface="Arial" pitchFamily="34" charset="0"/>
              </a:rPr>
              <a:t>Roads, bridges, energy, water services, sanitation, library, crèches, early childhood centres, Police stations, clinics, houses, </a:t>
            </a:r>
          </a:p>
          <a:p>
            <a:r>
              <a:rPr lang="en-US" sz="1050" b="1" dirty="0" smtClean="0">
                <a:solidFill>
                  <a:prstClr val="black"/>
                </a:solidFill>
                <a:latin typeface="Arial" pitchFamily="34" charset="0"/>
                <a:cs typeface="Arial" pitchFamily="34" charset="0"/>
              </a:rPr>
              <a:t>small rural  towns and villages </a:t>
            </a:r>
            <a:r>
              <a:rPr lang="en-US" sz="1050" b="1" dirty="0" err="1" smtClean="0">
                <a:solidFill>
                  <a:prstClr val="black"/>
                </a:solidFill>
                <a:latin typeface="Arial" pitchFamily="34" charset="0"/>
                <a:cs typeface="Arial" pitchFamily="34" charset="0"/>
              </a:rPr>
              <a:t>revitalisation</a:t>
            </a:r>
            <a:r>
              <a:rPr lang="en-US" sz="1050" b="1" dirty="0" smtClean="0">
                <a:solidFill>
                  <a:prstClr val="black"/>
                </a:solidFill>
                <a:latin typeface="Arial" pitchFamily="34" charset="0"/>
                <a:cs typeface="Arial" pitchFamily="34" charset="0"/>
              </a:rPr>
              <a:t>.</a:t>
            </a:r>
            <a:endParaRPr lang="en-ZA" sz="1050" b="1" dirty="0">
              <a:solidFill>
                <a:prstClr val="black"/>
              </a:solidFill>
              <a:latin typeface="Arial" pitchFamily="34" charset="0"/>
              <a:cs typeface="Arial" pitchFamily="34" charset="0"/>
            </a:endParaRPr>
          </a:p>
        </p:txBody>
      </p:sp>
      <p:sp>
        <p:nvSpPr>
          <p:cNvPr id="71" name="TextBox 70"/>
          <p:cNvSpPr txBox="1"/>
          <p:nvPr/>
        </p:nvSpPr>
        <p:spPr>
          <a:xfrm>
            <a:off x="7072331" y="540096"/>
            <a:ext cx="1857388" cy="4662815"/>
          </a:xfrm>
          <a:prstGeom prst="rect">
            <a:avLst/>
          </a:prstGeom>
          <a:noFill/>
          <a:ln w="19050">
            <a:solidFill>
              <a:schemeClr val="bg2">
                <a:lumMod val="90000"/>
              </a:schemeClr>
            </a:solidFill>
          </a:ln>
        </p:spPr>
        <p:txBody>
          <a:bodyPr wrap="square" rtlCol="0">
            <a:spAutoFit/>
          </a:bodyPr>
          <a:lstStyle/>
          <a:p>
            <a:pPr marL="228600" indent="-228600">
              <a:buFontTx/>
              <a:buAutoNum type="arabicPeriod"/>
            </a:pPr>
            <a:r>
              <a:rPr lang="en-US" sz="900" b="1" i="1" dirty="0" smtClean="0">
                <a:solidFill>
                  <a:prstClr val="black"/>
                </a:solidFill>
                <a:latin typeface="Arial" pitchFamily="34" charset="0"/>
                <a:cs typeface="Arial" pitchFamily="34" charset="0"/>
              </a:rPr>
              <a:t>State  and Public Land</a:t>
            </a:r>
          </a:p>
          <a:p>
            <a:pPr marL="228600" indent="-228600">
              <a:buFont typeface="Wingdings" pitchFamily="2" charset="2"/>
              <a:buChar char="Ø"/>
            </a:pPr>
            <a:r>
              <a:rPr lang="en-US" sz="900" b="1" u="sng" dirty="0" smtClean="0">
                <a:solidFill>
                  <a:prstClr val="black"/>
                </a:solidFill>
                <a:latin typeface="Arial" pitchFamily="34" charset="0"/>
                <a:cs typeface="Arial" pitchFamily="34" charset="0"/>
              </a:rPr>
              <a:t>lease hold</a:t>
            </a:r>
          </a:p>
          <a:p>
            <a:pPr marL="228600" indent="-228600"/>
            <a:endParaRPr lang="en-US" sz="900" b="1" dirty="0" smtClean="0">
              <a:solidFill>
                <a:prstClr val="black"/>
              </a:solidFill>
              <a:latin typeface="Arial" pitchFamily="34" charset="0"/>
              <a:cs typeface="Arial" pitchFamily="34" charset="0"/>
            </a:endParaRPr>
          </a:p>
          <a:p>
            <a:pPr marL="228600" indent="-228600"/>
            <a:r>
              <a:rPr lang="en-US" sz="900" b="1" dirty="0" smtClean="0">
                <a:solidFill>
                  <a:prstClr val="black"/>
                </a:solidFill>
                <a:latin typeface="Arial" pitchFamily="34" charset="0"/>
                <a:cs typeface="Arial" pitchFamily="34" charset="0"/>
              </a:rPr>
              <a:t>2</a:t>
            </a:r>
            <a:r>
              <a:rPr lang="en-US" sz="900" b="1" i="1" dirty="0" smtClean="0">
                <a:solidFill>
                  <a:prstClr val="black"/>
                </a:solidFill>
                <a:latin typeface="Arial" pitchFamily="34" charset="0"/>
                <a:cs typeface="Arial" pitchFamily="34" charset="0"/>
              </a:rPr>
              <a:t>. Private Land</a:t>
            </a:r>
          </a:p>
          <a:p>
            <a:pPr marL="228600" indent="-228600">
              <a:buFont typeface="Wingdings" pitchFamily="2" charset="2"/>
              <a:buChar char="Ø"/>
            </a:pPr>
            <a:r>
              <a:rPr lang="en-US" sz="900" b="1" u="sng" dirty="0" smtClean="0">
                <a:solidFill>
                  <a:prstClr val="black"/>
                </a:solidFill>
                <a:latin typeface="Arial" pitchFamily="34" charset="0"/>
                <a:cs typeface="Arial" pitchFamily="34" charset="0"/>
              </a:rPr>
              <a:t>Free hold</a:t>
            </a:r>
            <a:r>
              <a:rPr lang="en-US" sz="900" b="1" dirty="0" smtClean="0">
                <a:solidFill>
                  <a:prstClr val="black"/>
                </a:solidFill>
                <a:latin typeface="Arial" pitchFamily="34" charset="0"/>
                <a:cs typeface="Arial" pitchFamily="34" charset="0"/>
              </a:rPr>
              <a:t> with limited extent</a:t>
            </a:r>
          </a:p>
          <a:p>
            <a:pPr marL="228600" indent="-228600"/>
            <a:endParaRPr lang="en-US" sz="900" b="1" dirty="0">
              <a:solidFill>
                <a:prstClr val="black"/>
              </a:solidFill>
              <a:latin typeface="Arial" pitchFamily="34" charset="0"/>
              <a:cs typeface="Arial" pitchFamily="34" charset="0"/>
            </a:endParaRPr>
          </a:p>
          <a:p>
            <a:pPr marL="228600" indent="-228600"/>
            <a:r>
              <a:rPr lang="en-US" sz="900" b="1" i="1" dirty="0" smtClean="0">
                <a:solidFill>
                  <a:prstClr val="black"/>
                </a:solidFill>
                <a:latin typeface="Arial" pitchFamily="34" charset="0"/>
                <a:cs typeface="Arial" pitchFamily="34" charset="0"/>
              </a:rPr>
              <a:t>3.Foreign land ownership</a:t>
            </a:r>
          </a:p>
          <a:p>
            <a:pPr marL="228600" indent="-228600">
              <a:buFont typeface="Wingdings" pitchFamily="2" charset="2"/>
              <a:buChar char="Ø"/>
            </a:pPr>
            <a:r>
              <a:rPr lang="en-US" sz="900" b="1" dirty="0" smtClean="0">
                <a:solidFill>
                  <a:prstClr val="black"/>
                </a:solidFill>
                <a:latin typeface="Arial" pitchFamily="34" charset="0"/>
                <a:cs typeface="Arial" pitchFamily="34" charset="0"/>
              </a:rPr>
              <a:t>A combination of freehold  with limited extent and leasehold; and,</a:t>
            </a:r>
          </a:p>
          <a:p>
            <a:pPr marL="228600" indent="-228600"/>
            <a:endParaRPr lang="en-US" sz="900" b="1" u="sng" dirty="0">
              <a:solidFill>
                <a:prstClr val="black"/>
              </a:solidFill>
              <a:latin typeface="Arial" pitchFamily="34" charset="0"/>
              <a:cs typeface="Arial" pitchFamily="34" charset="0"/>
            </a:endParaRPr>
          </a:p>
          <a:p>
            <a:pPr marL="228600" indent="-228600"/>
            <a:r>
              <a:rPr lang="en-US" sz="900" b="1" dirty="0" smtClean="0">
                <a:solidFill>
                  <a:prstClr val="black"/>
                </a:solidFill>
                <a:latin typeface="Arial" pitchFamily="34" charset="0"/>
                <a:cs typeface="Arial" pitchFamily="34" charset="0"/>
              </a:rPr>
              <a:t>4. Communal land</a:t>
            </a:r>
            <a:endParaRPr lang="en-US" sz="900" b="1" i="1" u="sng" dirty="0" smtClean="0">
              <a:solidFill>
                <a:prstClr val="black"/>
              </a:solidFill>
              <a:latin typeface="Arial" pitchFamily="34" charset="0"/>
              <a:cs typeface="Arial" pitchFamily="34" charset="0"/>
            </a:endParaRPr>
          </a:p>
          <a:p>
            <a:pPr marL="228600" indent="-228600">
              <a:buFont typeface="Wingdings" pitchFamily="2" charset="2"/>
              <a:buChar char="Ø"/>
            </a:pPr>
            <a:r>
              <a:rPr lang="en-US" sz="900" b="1" dirty="0" smtClean="0">
                <a:solidFill>
                  <a:prstClr val="black"/>
                </a:solidFill>
                <a:latin typeface="Arial" pitchFamily="34" charset="0"/>
                <a:cs typeface="Arial" pitchFamily="34" charset="0"/>
              </a:rPr>
              <a:t>Communal tenure: communal tenure with institutionalized use rights.</a:t>
            </a:r>
          </a:p>
          <a:p>
            <a:pPr marL="228600" indent="-228600"/>
            <a:endParaRPr lang="en-US" sz="900" b="1" dirty="0" smtClean="0">
              <a:solidFill>
                <a:prstClr val="black"/>
              </a:solidFill>
              <a:latin typeface="Arial" pitchFamily="34" charset="0"/>
              <a:cs typeface="Arial" pitchFamily="34" charset="0"/>
            </a:endParaRPr>
          </a:p>
          <a:p>
            <a:pPr marL="228600" indent="-228600"/>
            <a:r>
              <a:rPr lang="en-US" sz="900" b="1" dirty="0" smtClean="0">
                <a:solidFill>
                  <a:prstClr val="black"/>
                </a:solidFill>
                <a:latin typeface="Arial" pitchFamily="34" charset="0"/>
                <a:cs typeface="Arial" pitchFamily="34" charset="0"/>
              </a:rPr>
              <a:t>5. Institutions</a:t>
            </a:r>
          </a:p>
          <a:p>
            <a:pPr marL="228600" indent="-228600"/>
            <a:r>
              <a:rPr lang="en-US" sz="900" b="1" dirty="0" smtClean="0">
                <a:solidFill>
                  <a:prstClr val="black"/>
                </a:solidFill>
                <a:latin typeface="Arial" pitchFamily="34" charset="0"/>
                <a:cs typeface="Arial" pitchFamily="34" charset="0"/>
              </a:rPr>
              <a:t>5.1	Land Management Commission</a:t>
            </a:r>
          </a:p>
          <a:p>
            <a:pPr marL="228600" indent="-228600"/>
            <a:r>
              <a:rPr lang="en-US" sz="900" b="1" dirty="0" smtClean="0">
                <a:solidFill>
                  <a:prstClr val="black"/>
                </a:solidFill>
                <a:latin typeface="Arial" pitchFamily="34" charset="0"/>
                <a:cs typeface="Arial" pitchFamily="34" charset="0"/>
              </a:rPr>
              <a:t>5.2	Valuer General</a:t>
            </a:r>
          </a:p>
          <a:p>
            <a:pPr marL="228600" indent="-228600"/>
            <a:r>
              <a:rPr lang="en-US" sz="900" b="1" dirty="0" smtClean="0">
                <a:solidFill>
                  <a:prstClr val="black"/>
                </a:solidFill>
                <a:latin typeface="Arial" pitchFamily="34" charset="0"/>
                <a:cs typeface="Arial" pitchFamily="34" charset="0"/>
              </a:rPr>
              <a:t>5.3 Land Rights Management Board with District and Local Committees</a:t>
            </a:r>
          </a:p>
          <a:p>
            <a:pPr marL="228600" indent="-228600"/>
            <a:r>
              <a:rPr lang="en-US" sz="900" b="1" dirty="0" smtClean="0">
                <a:solidFill>
                  <a:prstClr val="black"/>
                </a:solidFill>
                <a:latin typeface="Arial" pitchFamily="34" charset="0"/>
                <a:cs typeface="Arial" pitchFamily="34" charset="0"/>
              </a:rPr>
              <a:t>5.4	National Rural Youth Service Corps</a:t>
            </a:r>
          </a:p>
          <a:p>
            <a:pPr marL="228600" indent="-228600"/>
            <a:r>
              <a:rPr lang="en-US" sz="900" b="1" dirty="0" smtClean="0">
                <a:solidFill>
                  <a:prstClr val="black"/>
                </a:solidFill>
                <a:latin typeface="Arial" pitchFamily="34" charset="0"/>
                <a:cs typeface="Arial" pitchFamily="34" charset="0"/>
              </a:rPr>
              <a:t>5.5	 Rural Development Agency with rural cooperatives financing facility</a:t>
            </a:r>
          </a:p>
          <a:p>
            <a:pPr marL="228600" indent="-228600"/>
            <a:r>
              <a:rPr lang="en-US" sz="900" b="1" dirty="0" smtClean="0">
                <a:solidFill>
                  <a:prstClr val="black"/>
                </a:solidFill>
                <a:latin typeface="Arial" pitchFamily="34" charset="0"/>
                <a:cs typeface="Arial" pitchFamily="34" charset="0"/>
              </a:rPr>
              <a:t>5.6 DLRCs</a:t>
            </a:r>
          </a:p>
          <a:p>
            <a:pPr marL="228600" indent="-228600"/>
            <a:r>
              <a:rPr lang="en-US" sz="900" b="1" dirty="0" smtClean="0">
                <a:solidFill>
                  <a:prstClr val="black"/>
                </a:solidFill>
                <a:latin typeface="Arial" pitchFamily="34" charset="0"/>
                <a:cs typeface="Arial" pitchFamily="34" charset="0"/>
              </a:rPr>
              <a:t>5.7 NAAC and DAMCs</a:t>
            </a:r>
            <a:endParaRPr lang="en-US" sz="900" b="1" dirty="0">
              <a:solidFill>
                <a:prstClr val="black"/>
              </a:solidFill>
              <a:latin typeface="Arial" pitchFamily="34" charset="0"/>
              <a:cs typeface="Arial" pitchFamily="34" charset="0"/>
            </a:endParaRPr>
          </a:p>
        </p:txBody>
      </p:sp>
      <p:sp>
        <p:nvSpPr>
          <p:cNvPr id="72" name="TextBox 71"/>
          <p:cNvSpPr txBox="1"/>
          <p:nvPr/>
        </p:nvSpPr>
        <p:spPr>
          <a:xfrm>
            <a:off x="325812" y="2270582"/>
            <a:ext cx="1285884" cy="2031325"/>
          </a:xfrm>
          <a:prstGeom prst="rect">
            <a:avLst/>
          </a:prstGeom>
          <a:noFill/>
          <a:ln w="19050">
            <a:solidFill>
              <a:schemeClr val="bg2">
                <a:lumMod val="90000"/>
              </a:schemeClr>
            </a:solidFill>
          </a:ln>
        </p:spPr>
        <p:txBody>
          <a:bodyPr wrap="square" rtlCol="0">
            <a:spAutoFit/>
          </a:bodyPr>
          <a:lstStyle/>
          <a:p>
            <a:r>
              <a:rPr lang="en-US" sz="1050" b="1" i="1" dirty="0" smtClean="0">
                <a:solidFill>
                  <a:prstClr val="black"/>
                </a:solidFill>
                <a:latin typeface="Arial" pitchFamily="34" charset="0"/>
                <a:cs typeface="Arial" pitchFamily="34" charset="0"/>
              </a:rPr>
              <a:t>Food Security:</a:t>
            </a:r>
          </a:p>
          <a:p>
            <a:r>
              <a:rPr lang="en-US" sz="1050" b="1" u="sng" dirty="0" smtClean="0">
                <a:solidFill>
                  <a:prstClr val="black"/>
                </a:solidFill>
                <a:latin typeface="Arial" pitchFamily="34" charset="0"/>
                <a:cs typeface="Arial" pitchFamily="34" charset="0"/>
              </a:rPr>
              <a:t>Strategic Partnerships:</a:t>
            </a:r>
          </a:p>
          <a:p>
            <a:pPr>
              <a:buFont typeface="Arial" pitchFamily="34" charset="0"/>
              <a:buChar char="•"/>
            </a:pPr>
            <a:r>
              <a:rPr lang="en-US" sz="1050" b="1" dirty="0">
                <a:solidFill>
                  <a:prstClr val="black"/>
                </a:solidFill>
                <a:latin typeface="Arial" pitchFamily="34" charset="0"/>
                <a:cs typeface="Arial" pitchFamily="34" charset="0"/>
              </a:rPr>
              <a:t> </a:t>
            </a:r>
            <a:r>
              <a:rPr lang="en-US" sz="1050" b="1" dirty="0" smtClean="0">
                <a:solidFill>
                  <a:prstClr val="black"/>
                </a:solidFill>
                <a:latin typeface="Arial" pitchFamily="34" charset="0"/>
                <a:cs typeface="Arial" pitchFamily="34" charset="0"/>
              </a:rPr>
              <a:t>Mentoring</a:t>
            </a:r>
          </a:p>
          <a:p>
            <a:pPr>
              <a:buFont typeface="Arial" pitchFamily="34" charset="0"/>
              <a:buChar char="•"/>
            </a:pPr>
            <a:r>
              <a:rPr lang="en-US" sz="1050" b="1" dirty="0" smtClean="0">
                <a:solidFill>
                  <a:prstClr val="black"/>
                </a:solidFill>
                <a:latin typeface="Arial" pitchFamily="34" charset="0"/>
                <a:cs typeface="Arial" pitchFamily="34" charset="0"/>
              </a:rPr>
              <a:t>Co-management</a:t>
            </a:r>
          </a:p>
          <a:p>
            <a:pPr>
              <a:buFont typeface="Arial" pitchFamily="34" charset="0"/>
              <a:buChar char="•"/>
            </a:pPr>
            <a:r>
              <a:rPr lang="en-US" sz="1050" b="1" dirty="0" smtClean="0">
                <a:solidFill>
                  <a:prstClr val="black"/>
                </a:solidFill>
                <a:latin typeface="Arial" pitchFamily="34" charset="0"/>
                <a:cs typeface="Arial" pitchFamily="34" charset="0"/>
              </a:rPr>
              <a:t>Share equity</a:t>
            </a:r>
          </a:p>
          <a:p>
            <a:pPr>
              <a:buFont typeface="Wingdings" pitchFamily="2" charset="2"/>
              <a:buChar char="Ø"/>
            </a:pPr>
            <a:r>
              <a:rPr lang="en-US" sz="1050" b="1" dirty="0" smtClean="0">
                <a:solidFill>
                  <a:prstClr val="black"/>
                </a:solidFill>
                <a:latin typeface="Arial" pitchFamily="34" charset="0"/>
                <a:cs typeface="Arial" pitchFamily="34" charset="0"/>
              </a:rPr>
              <a:t> Modalities being worked out between the Dept and farmers; big and small</a:t>
            </a:r>
          </a:p>
        </p:txBody>
      </p:sp>
      <p:sp>
        <p:nvSpPr>
          <p:cNvPr id="73" name="TextBox 72"/>
          <p:cNvSpPr txBox="1"/>
          <p:nvPr/>
        </p:nvSpPr>
        <p:spPr>
          <a:xfrm>
            <a:off x="179512" y="4623978"/>
            <a:ext cx="1285884" cy="400110"/>
          </a:xfrm>
          <a:prstGeom prst="rect">
            <a:avLst/>
          </a:prstGeom>
          <a:solidFill>
            <a:srgbClr val="CC3300"/>
          </a:solidFill>
          <a:ln>
            <a:solidFill>
              <a:srgbClr val="C00000"/>
            </a:solidFill>
          </a:ln>
          <a:effectLst>
            <a:outerShdw blurRad="50800" dist="38100" dir="8100000" algn="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000" b="1" dirty="0" smtClean="0">
                <a:solidFill>
                  <a:srgbClr val="EEECE1">
                    <a:lumMod val="10000"/>
                  </a:srgbClr>
                </a:solidFill>
                <a:latin typeface="Arial" pitchFamily="34" charset="0"/>
                <a:cs typeface="Arial" pitchFamily="34" charset="0"/>
              </a:rPr>
              <a:t>Meeting Basic Human Needs</a:t>
            </a:r>
            <a:endParaRPr lang="en-ZA" sz="1000" b="1" dirty="0">
              <a:solidFill>
                <a:srgbClr val="EEECE1">
                  <a:lumMod val="10000"/>
                </a:srgbClr>
              </a:solidFill>
              <a:latin typeface="Arial" pitchFamily="34" charset="0"/>
              <a:cs typeface="Arial" pitchFamily="34" charset="0"/>
            </a:endParaRPr>
          </a:p>
        </p:txBody>
      </p:sp>
      <p:sp>
        <p:nvSpPr>
          <p:cNvPr id="75" name="TextBox 74"/>
          <p:cNvSpPr txBox="1"/>
          <p:nvPr/>
        </p:nvSpPr>
        <p:spPr>
          <a:xfrm>
            <a:off x="1475659" y="4298531"/>
            <a:ext cx="1214447" cy="400110"/>
          </a:xfrm>
          <a:prstGeom prst="rect">
            <a:avLst/>
          </a:prstGeom>
          <a:solidFill>
            <a:srgbClr val="FFFF00"/>
          </a:solidFill>
          <a:ln w="19050">
            <a:solidFill>
              <a:schemeClr val="accent1"/>
            </a:solidFill>
          </a:ln>
          <a:effectLst>
            <a:outerShdw blurRad="50800" dist="38100" dir="8100000" algn="tr" rotWithShape="0">
              <a:prstClr val="black">
                <a:alpha val="40000"/>
              </a:prstClr>
            </a:outerShdw>
          </a:effectLst>
        </p:spPr>
        <p:txBody>
          <a:bodyPr wrap="square" rtlCol="0">
            <a:spAutoFit/>
          </a:bodyPr>
          <a:lstStyle/>
          <a:p>
            <a:pPr algn="ctr"/>
            <a:r>
              <a:rPr lang="en-US" sz="1000" b="1" dirty="0" smtClean="0">
                <a:solidFill>
                  <a:srgbClr val="EEECE1">
                    <a:lumMod val="10000"/>
                  </a:srgbClr>
                </a:solidFill>
                <a:latin typeface="Arial" pitchFamily="34" charset="0"/>
                <a:cs typeface="Arial" pitchFamily="34" charset="0"/>
              </a:rPr>
              <a:t>Enterprise development</a:t>
            </a:r>
            <a:endParaRPr lang="en-ZA" sz="1000" b="1" dirty="0">
              <a:solidFill>
                <a:srgbClr val="EEECE1">
                  <a:lumMod val="10000"/>
                </a:srgbClr>
              </a:solidFill>
              <a:latin typeface="Arial" pitchFamily="34" charset="0"/>
              <a:cs typeface="Arial" pitchFamily="34" charset="0"/>
            </a:endParaRPr>
          </a:p>
        </p:txBody>
      </p:sp>
      <p:sp>
        <p:nvSpPr>
          <p:cNvPr id="77" name="TextBox 76"/>
          <p:cNvSpPr txBox="1"/>
          <p:nvPr/>
        </p:nvSpPr>
        <p:spPr>
          <a:xfrm>
            <a:off x="2699799" y="3975907"/>
            <a:ext cx="1643075" cy="400110"/>
          </a:xfrm>
          <a:prstGeom prst="rect">
            <a:avLst/>
          </a:prstGeom>
          <a:solidFill>
            <a:srgbClr val="008000"/>
          </a:solidFill>
          <a:ln w="19050">
            <a:solidFill>
              <a:schemeClr val="accent6">
                <a:lumMod val="75000"/>
              </a:schemeClr>
            </a:solidFill>
          </a:ln>
          <a:effectLst>
            <a:outerShdw blurRad="50800" dist="38100" dir="8100000" algn="tr" rotWithShape="0">
              <a:prstClr val="black">
                <a:alpha val="40000"/>
              </a:prstClr>
            </a:outerShdw>
          </a:effectLst>
        </p:spPr>
        <p:txBody>
          <a:bodyPr wrap="square" rtlCol="0">
            <a:spAutoFit/>
          </a:bodyPr>
          <a:lstStyle/>
          <a:p>
            <a:pPr algn="ctr"/>
            <a:r>
              <a:rPr lang="en-US" sz="1000" b="1" dirty="0" smtClean="0">
                <a:solidFill>
                  <a:srgbClr val="EEECE1">
                    <a:lumMod val="10000"/>
                  </a:srgbClr>
                </a:solidFill>
                <a:latin typeface="Arial" pitchFamily="34" charset="0"/>
                <a:cs typeface="Arial" pitchFamily="34" charset="0"/>
              </a:rPr>
              <a:t>Agro-village industries; credit facilities; markets</a:t>
            </a:r>
            <a:endParaRPr lang="en-ZA" sz="1000" b="1" dirty="0">
              <a:solidFill>
                <a:srgbClr val="EEECE1">
                  <a:lumMod val="10000"/>
                </a:srgbClr>
              </a:solidFill>
              <a:latin typeface="Arial" pitchFamily="34" charset="0"/>
              <a:cs typeface="Arial" pitchFamily="34" charset="0"/>
            </a:endParaRPr>
          </a:p>
        </p:txBody>
      </p:sp>
      <p:sp>
        <p:nvSpPr>
          <p:cNvPr id="78" name="TextBox 77"/>
          <p:cNvSpPr txBox="1"/>
          <p:nvPr/>
        </p:nvSpPr>
        <p:spPr>
          <a:xfrm>
            <a:off x="467551" y="4370215"/>
            <a:ext cx="928695" cy="261610"/>
          </a:xfrm>
          <a:prstGeom prst="rect">
            <a:avLst/>
          </a:prstGeom>
          <a:noFill/>
        </p:spPr>
        <p:txBody>
          <a:bodyPr wrap="square" rtlCol="0">
            <a:spAutoFit/>
          </a:bodyPr>
          <a:lstStyle/>
          <a:p>
            <a:r>
              <a:rPr lang="en-US" sz="1100" b="1" i="1" dirty="0" smtClean="0">
                <a:solidFill>
                  <a:srgbClr val="EEECE1">
                    <a:lumMod val="25000"/>
                  </a:srgbClr>
                </a:solidFill>
                <a:latin typeface="Arial" pitchFamily="34" charset="0"/>
                <a:cs typeface="Arial" pitchFamily="34" charset="0"/>
              </a:rPr>
              <a:t>Phase </a:t>
            </a:r>
            <a:r>
              <a:rPr lang="en-US" sz="1100" b="1" i="1" dirty="0">
                <a:solidFill>
                  <a:srgbClr val="EEECE1">
                    <a:lumMod val="25000"/>
                  </a:srgbClr>
                </a:solidFill>
                <a:latin typeface="Arial" pitchFamily="34" charset="0"/>
                <a:cs typeface="Arial" pitchFamily="34" charset="0"/>
              </a:rPr>
              <a:t>I</a:t>
            </a:r>
            <a:endParaRPr lang="en-ZA" sz="1100" b="1" i="1" dirty="0">
              <a:solidFill>
                <a:srgbClr val="EEECE1">
                  <a:lumMod val="25000"/>
                </a:srgbClr>
              </a:solidFill>
              <a:latin typeface="Arial" pitchFamily="34" charset="0"/>
              <a:cs typeface="Arial" pitchFamily="34" charset="0"/>
            </a:endParaRPr>
          </a:p>
        </p:txBody>
      </p:sp>
      <p:sp>
        <p:nvSpPr>
          <p:cNvPr id="79" name="TextBox 78"/>
          <p:cNvSpPr txBox="1"/>
          <p:nvPr/>
        </p:nvSpPr>
        <p:spPr>
          <a:xfrm>
            <a:off x="1835703" y="4030639"/>
            <a:ext cx="928695" cy="261610"/>
          </a:xfrm>
          <a:prstGeom prst="rect">
            <a:avLst/>
          </a:prstGeom>
          <a:noFill/>
        </p:spPr>
        <p:txBody>
          <a:bodyPr wrap="square" rtlCol="0">
            <a:spAutoFit/>
          </a:bodyPr>
          <a:lstStyle/>
          <a:p>
            <a:r>
              <a:rPr lang="en-US" sz="1100" b="1" i="1" dirty="0" smtClean="0">
                <a:solidFill>
                  <a:srgbClr val="EEECE1">
                    <a:lumMod val="25000"/>
                  </a:srgbClr>
                </a:solidFill>
                <a:latin typeface="Arial" pitchFamily="34" charset="0"/>
                <a:cs typeface="Arial" pitchFamily="34" charset="0"/>
              </a:rPr>
              <a:t>Phase II</a:t>
            </a:r>
            <a:endParaRPr lang="en-ZA" sz="1100" b="1" i="1" dirty="0">
              <a:solidFill>
                <a:srgbClr val="EEECE1">
                  <a:lumMod val="25000"/>
                </a:srgbClr>
              </a:solidFill>
              <a:latin typeface="Arial" pitchFamily="34" charset="0"/>
              <a:cs typeface="Arial" pitchFamily="34" charset="0"/>
            </a:endParaRPr>
          </a:p>
        </p:txBody>
      </p:sp>
      <p:sp>
        <p:nvSpPr>
          <p:cNvPr id="80" name="TextBox 79"/>
          <p:cNvSpPr txBox="1"/>
          <p:nvPr/>
        </p:nvSpPr>
        <p:spPr>
          <a:xfrm>
            <a:off x="4357691" y="4052726"/>
            <a:ext cx="928695" cy="261610"/>
          </a:xfrm>
          <a:prstGeom prst="rect">
            <a:avLst/>
          </a:prstGeom>
          <a:noFill/>
        </p:spPr>
        <p:txBody>
          <a:bodyPr wrap="square" rtlCol="0">
            <a:spAutoFit/>
          </a:bodyPr>
          <a:lstStyle/>
          <a:p>
            <a:pPr algn="r"/>
            <a:r>
              <a:rPr lang="en-US" sz="1100" b="1" i="1" dirty="0" smtClean="0">
                <a:solidFill>
                  <a:srgbClr val="EEECE1">
                    <a:lumMod val="25000"/>
                  </a:srgbClr>
                </a:solidFill>
                <a:latin typeface="Arial" pitchFamily="34" charset="0"/>
                <a:cs typeface="Arial" pitchFamily="34" charset="0"/>
              </a:rPr>
              <a:t>Phase III</a:t>
            </a:r>
            <a:endParaRPr lang="en-ZA" sz="1100" b="1" i="1" dirty="0">
              <a:solidFill>
                <a:srgbClr val="EEECE1">
                  <a:lumMod val="25000"/>
                </a:srgbClr>
              </a:solidFill>
              <a:latin typeface="Arial" pitchFamily="34" charset="0"/>
              <a:cs typeface="Arial" pitchFamily="34" charset="0"/>
            </a:endParaRPr>
          </a:p>
        </p:txBody>
      </p:sp>
      <p:cxnSp>
        <p:nvCxnSpPr>
          <p:cNvPr id="81" name="Straight Arrow Connector 80"/>
          <p:cNvCxnSpPr/>
          <p:nvPr/>
        </p:nvCxnSpPr>
        <p:spPr>
          <a:xfrm rot="10800000">
            <a:off x="1643051" y="3977060"/>
            <a:ext cx="3214715" cy="1191"/>
          </a:xfrm>
          <a:prstGeom prst="straightConnector1">
            <a:avLst/>
          </a:prstGeom>
          <a:ln>
            <a:solidFill>
              <a:schemeClr val="bg2">
                <a:lumMod val="25000"/>
              </a:schemeClr>
            </a:solidFill>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82" name="TextBox 81"/>
          <p:cNvSpPr txBox="1"/>
          <p:nvPr/>
        </p:nvSpPr>
        <p:spPr>
          <a:xfrm>
            <a:off x="7143769" y="351829"/>
            <a:ext cx="1857388" cy="261610"/>
          </a:xfrm>
          <a:prstGeom prst="rect">
            <a:avLst/>
          </a:prstGeom>
          <a:noFill/>
        </p:spPr>
        <p:txBody>
          <a:bodyPr wrap="square" rtlCol="0">
            <a:spAutoFit/>
          </a:bodyPr>
          <a:lstStyle/>
          <a:p>
            <a:r>
              <a:rPr lang="en-US" sz="1100" b="1" u="sng" dirty="0" smtClean="0">
                <a:solidFill>
                  <a:srgbClr val="EEECE1">
                    <a:lumMod val="25000"/>
                  </a:srgbClr>
                </a:solidFill>
                <a:latin typeface="Arial" pitchFamily="34" charset="0"/>
                <a:cs typeface="Arial" pitchFamily="34" charset="0"/>
              </a:rPr>
              <a:t>Tenure System Reform</a:t>
            </a:r>
            <a:endParaRPr lang="en-ZA" sz="1100" b="1" u="sng" dirty="0">
              <a:solidFill>
                <a:srgbClr val="EEECE1">
                  <a:lumMod val="25000"/>
                </a:srgbClr>
              </a:solidFill>
              <a:latin typeface="Arial" pitchFamily="34" charset="0"/>
              <a:cs typeface="Arial" pitchFamily="34" charset="0"/>
            </a:endParaRPr>
          </a:p>
        </p:txBody>
      </p:sp>
      <p:sp>
        <p:nvSpPr>
          <p:cNvPr id="83" name="Right Brace 82"/>
          <p:cNvSpPr/>
          <p:nvPr/>
        </p:nvSpPr>
        <p:spPr>
          <a:xfrm>
            <a:off x="5941864" y="4009251"/>
            <a:ext cx="214315" cy="884758"/>
          </a:xfrm>
          <a:prstGeom prst="rightBrace">
            <a:avLst/>
          </a:prstGeom>
          <a:ln w="19050">
            <a:solidFill>
              <a:schemeClr val="bg2">
                <a:lumMod val="1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ZA" dirty="0">
              <a:solidFill>
                <a:prstClr val="black"/>
              </a:solidFill>
            </a:endParaRPr>
          </a:p>
        </p:txBody>
      </p:sp>
      <p:sp>
        <p:nvSpPr>
          <p:cNvPr id="84" name="TextBox 83"/>
          <p:cNvSpPr txBox="1"/>
          <p:nvPr/>
        </p:nvSpPr>
        <p:spPr>
          <a:xfrm>
            <a:off x="6093288" y="4313356"/>
            <a:ext cx="1143008" cy="600164"/>
          </a:xfrm>
          <a:prstGeom prst="rect">
            <a:avLst/>
          </a:prstGeom>
          <a:noFill/>
          <a:ln>
            <a:noFill/>
          </a:ln>
        </p:spPr>
        <p:txBody>
          <a:bodyPr wrap="square" rtlCol="0">
            <a:spAutoFit/>
          </a:bodyPr>
          <a:lstStyle/>
          <a:p>
            <a:r>
              <a:rPr lang="en-US" sz="1100" b="1" i="1" dirty="0" smtClean="0">
                <a:solidFill>
                  <a:srgbClr val="EEECE1">
                    <a:lumMod val="10000"/>
                  </a:srgbClr>
                </a:solidFill>
                <a:latin typeface="Arial" pitchFamily="34" charset="0"/>
                <a:cs typeface="Arial" pitchFamily="34" charset="0"/>
              </a:rPr>
              <a:t>Rural development measurables</a:t>
            </a:r>
            <a:endParaRPr lang="en-ZA" sz="1100" b="1" i="1" dirty="0">
              <a:solidFill>
                <a:srgbClr val="EEECE1">
                  <a:lumMod val="10000"/>
                </a:srgbClr>
              </a:solidFill>
              <a:latin typeface="Arial" pitchFamily="34" charset="0"/>
              <a:cs typeface="Arial" pitchFamily="34" charset="0"/>
            </a:endParaRPr>
          </a:p>
        </p:txBody>
      </p:sp>
      <p:cxnSp>
        <p:nvCxnSpPr>
          <p:cNvPr id="85" name="Straight Connector 84"/>
          <p:cNvCxnSpPr/>
          <p:nvPr/>
        </p:nvCxnSpPr>
        <p:spPr>
          <a:xfrm>
            <a:off x="5868144" y="4031238"/>
            <a:ext cx="0" cy="862775"/>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475656" y="4894008"/>
            <a:ext cx="4392488"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699792" y="4623978"/>
            <a:ext cx="3168352" cy="0"/>
          </a:xfrm>
          <a:prstGeom prst="line">
            <a:avLst/>
          </a:prstGeom>
          <a:ln>
            <a:solidFill>
              <a:srgbClr val="000000"/>
            </a:solidFill>
            <a:prstDash val="lgDash"/>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355976" y="4299942"/>
            <a:ext cx="1512168" cy="0"/>
          </a:xfrm>
          <a:prstGeom prst="line">
            <a:avLst/>
          </a:prstGeom>
          <a:ln>
            <a:solidFill>
              <a:srgbClr val="000000"/>
            </a:solidFill>
            <a:prstDash val="lgDash"/>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1557924" y="897566"/>
            <a:ext cx="1285884" cy="1191"/>
          </a:xfrm>
          <a:prstGeom prst="straightConnector1">
            <a:avLst/>
          </a:prstGeom>
          <a:ln>
            <a:solidFill>
              <a:schemeClr val="bg2">
                <a:lumMod val="25000"/>
              </a:schemeClr>
            </a:solidFill>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90" name="Straight Arrow Connector 89"/>
          <p:cNvCxnSpPr/>
          <p:nvPr/>
        </p:nvCxnSpPr>
        <p:spPr>
          <a:xfrm>
            <a:off x="5715009" y="789554"/>
            <a:ext cx="1285884" cy="1191"/>
          </a:xfrm>
          <a:prstGeom prst="straightConnector1">
            <a:avLst/>
          </a:prstGeom>
          <a:ln>
            <a:solidFill>
              <a:schemeClr val="bg2">
                <a:lumMod val="25000"/>
              </a:schemeClr>
            </a:solidFill>
            <a:headEnd type="triangle" w="med" len="med"/>
            <a:tailEnd type="none" w="med" len="med"/>
          </a:ln>
        </p:spPr>
        <p:style>
          <a:lnRef idx="3">
            <a:schemeClr val="dk1"/>
          </a:lnRef>
          <a:fillRef idx="0">
            <a:schemeClr val="dk1"/>
          </a:fillRef>
          <a:effectRef idx="2">
            <a:schemeClr val="dk1"/>
          </a:effectRef>
          <a:fontRef idx="minor">
            <a:schemeClr val="tx1"/>
          </a:fontRef>
        </p:style>
      </p:cxnSp>
      <p:sp>
        <p:nvSpPr>
          <p:cNvPr id="91" name="TextBox 21"/>
          <p:cNvSpPr txBox="1">
            <a:spLocks noChangeArrowheads="1"/>
          </p:cNvSpPr>
          <p:nvPr/>
        </p:nvSpPr>
        <p:spPr bwMode="auto">
          <a:xfrm>
            <a:off x="323528" y="4887041"/>
            <a:ext cx="8715436" cy="276999"/>
          </a:xfrm>
          <a:prstGeom prst="rect">
            <a:avLst/>
          </a:prstGeom>
          <a:noFill/>
          <a:ln w="9525">
            <a:noFill/>
            <a:miter lim="800000"/>
            <a:headEnd/>
            <a:tailEnd/>
          </a:ln>
        </p:spPr>
        <p:txBody>
          <a:bodyPr wrap="square">
            <a:spAutoFit/>
          </a:bodyPr>
          <a:lstStyle/>
          <a:p>
            <a:pPr algn="ctr"/>
            <a:r>
              <a:rPr lang="en-US" sz="1200" b="1" dirty="0" smtClean="0">
                <a:ln w="1905"/>
                <a:effectLst>
                  <a:innerShdw blurRad="69850" dist="43180" dir="5400000">
                    <a:srgbClr val="000000">
                      <a:alpha val="65000"/>
                    </a:srgbClr>
                  </a:innerShdw>
                </a:effectLst>
                <a:latin typeface="Arial" pitchFamily="34" charset="0"/>
                <a:cs typeface="Arial" pitchFamily="34" charset="0"/>
              </a:rPr>
              <a:t>VISION: VIBRANT, EQUITABLE AND SUSTAINABLE RURAL COMMUNITIES</a:t>
            </a:r>
            <a:endParaRPr lang="en-US" sz="1200" b="1" dirty="0">
              <a:ln w="1905"/>
              <a:effectLst>
                <a:innerShdw blurRad="69850" dist="43180" dir="5400000">
                  <a:srgbClr val="000000">
                    <a:alpha val="65000"/>
                  </a:srgbClr>
                </a:innerShdw>
              </a:effectLst>
              <a:latin typeface="Arial" pitchFamily="34" charset="0"/>
              <a:cs typeface="Arial" pitchFamily="34" charset="0"/>
            </a:endParaRPr>
          </a:p>
        </p:txBody>
      </p:sp>
      <p:cxnSp>
        <p:nvCxnSpPr>
          <p:cNvPr id="92" name="Straight Connector 91"/>
          <p:cNvCxnSpPr/>
          <p:nvPr/>
        </p:nvCxnSpPr>
        <p:spPr>
          <a:xfrm rot="5400000">
            <a:off x="3732905" y="3923581"/>
            <a:ext cx="106562" cy="1588"/>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a:off x="4804178" y="3923283"/>
            <a:ext cx="107157" cy="1588"/>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4" name="Right Arrow 93"/>
          <p:cNvSpPr/>
          <p:nvPr/>
        </p:nvSpPr>
        <p:spPr>
          <a:xfrm>
            <a:off x="240493" y="4442316"/>
            <a:ext cx="357191" cy="34289"/>
          </a:xfrm>
          <a:prstGeom prst="rightArrow">
            <a:avLst/>
          </a:prstGeom>
          <a:solidFill>
            <a:schemeClr val="tx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95" name="Right Arrow 94"/>
          <p:cNvSpPr/>
          <p:nvPr/>
        </p:nvSpPr>
        <p:spPr>
          <a:xfrm>
            <a:off x="1979719" y="4244956"/>
            <a:ext cx="357191" cy="34289"/>
          </a:xfrm>
          <a:prstGeom prst="rightArrow">
            <a:avLst/>
          </a:prstGeom>
          <a:solidFill>
            <a:schemeClr val="bg2">
              <a:lumMod val="1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96" name="Bent-Up Arrow 95"/>
          <p:cNvSpPr/>
          <p:nvPr/>
        </p:nvSpPr>
        <p:spPr>
          <a:xfrm>
            <a:off x="1331647" y="4405687"/>
            <a:ext cx="71439" cy="160736"/>
          </a:xfrm>
          <a:prstGeom prst="bentUpArrow">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97" name="Bent-Up Arrow 96"/>
          <p:cNvSpPr/>
          <p:nvPr/>
        </p:nvSpPr>
        <p:spPr>
          <a:xfrm>
            <a:off x="2555783" y="4084216"/>
            <a:ext cx="71439" cy="160736"/>
          </a:xfrm>
          <a:prstGeom prst="bentUpArrow">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cxnSp>
        <p:nvCxnSpPr>
          <p:cNvPr id="98" name="Straight Arrow Connector 97"/>
          <p:cNvCxnSpPr/>
          <p:nvPr/>
        </p:nvCxnSpPr>
        <p:spPr>
          <a:xfrm rot="5400000">
            <a:off x="5445774" y="4646396"/>
            <a:ext cx="267893" cy="795"/>
          </a:xfrm>
          <a:prstGeom prst="straightConnector1">
            <a:avLst/>
          </a:prstGeom>
          <a:ln>
            <a:solidFill>
              <a:schemeClr val="bg2">
                <a:lumMod val="25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5400000">
            <a:off x="5446570" y="4273613"/>
            <a:ext cx="267893" cy="795"/>
          </a:xfrm>
          <a:prstGeom prst="straightConnector1">
            <a:avLst/>
          </a:prstGeom>
          <a:ln>
            <a:solidFill>
              <a:schemeClr val="bg2">
                <a:lumMod val="25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47664" y="4623980"/>
            <a:ext cx="4104456" cy="430887"/>
          </a:xfrm>
          <a:prstGeom prst="rect">
            <a:avLst/>
          </a:prstGeom>
          <a:noFill/>
        </p:spPr>
        <p:txBody>
          <a:bodyPr wrap="square" rtlCol="0">
            <a:spAutoFit/>
          </a:bodyPr>
          <a:lstStyle/>
          <a:p>
            <a:r>
              <a:rPr lang="en-US" sz="1100" b="1" i="1" dirty="0" smtClean="0">
                <a:solidFill>
                  <a:prstClr val="black"/>
                </a:solidFill>
              </a:rPr>
              <a:t>One Household </a:t>
            </a:r>
            <a:r>
              <a:rPr lang="en-US" sz="1100" b="1" i="1" dirty="0">
                <a:solidFill>
                  <a:prstClr val="black"/>
                </a:solidFill>
              </a:rPr>
              <a:t>O</a:t>
            </a:r>
            <a:r>
              <a:rPr lang="en-US" sz="1100" b="1" i="1" dirty="0" smtClean="0">
                <a:solidFill>
                  <a:prstClr val="black"/>
                </a:solidFill>
              </a:rPr>
              <a:t>ne Hectare/ Two Dairy Cows - Programme</a:t>
            </a:r>
            <a:endParaRPr lang="en-US" sz="1100" b="1" i="1" dirty="0">
              <a:solidFill>
                <a:prstClr val="black"/>
              </a:solidFill>
            </a:endParaRPr>
          </a:p>
        </p:txBody>
      </p:sp>
      <p:sp>
        <p:nvSpPr>
          <p:cNvPr id="53" name="TextBox 52"/>
          <p:cNvSpPr txBox="1"/>
          <p:nvPr/>
        </p:nvSpPr>
        <p:spPr>
          <a:xfrm>
            <a:off x="2771800" y="4299944"/>
            <a:ext cx="2952328" cy="600164"/>
          </a:xfrm>
          <a:prstGeom prst="rect">
            <a:avLst/>
          </a:prstGeom>
          <a:noFill/>
        </p:spPr>
        <p:txBody>
          <a:bodyPr wrap="square" rtlCol="0">
            <a:spAutoFit/>
          </a:bodyPr>
          <a:lstStyle/>
          <a:p>
            <a:r>
              <a:rPr lang="en-US" sz="1100" b="1" i="1" dirty="0" smtClean="0">
                <a:solidFill>
                  <a:prstClr val="black"/>
                </a:solidFill>
              </a:rPr>
              <a:t>Strengthening of Relative Rights of People Working the Land (50/50 Policy Framework)</a:t>
            </a:r>
            <a:endParaRPr lang="en-US" sz="1100" b="1" i="1" dirty="0">
              <a:solidFill>
                <a:prstClr val="black"/>
              </a:solidFill>
            </a:endParaRPr>
          </a:p>
        </p:txBody>
      </p:sp>
    </p:spTree>
    <p:extLst>
      <p:ext uri="{BB962C8B-B14F-4D97-AF65-F5344CB8AC3E}">
        <p14:creationId xmlns:p14="http://schemas.microsoft.com/office/powerpoint/2010/main" val="1089374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mmission on Restitution of land rights">
      <a:dk1>
        <a:sysClr val="windowText" lastClr="000000"/>
      </a:dk1>
      <a:lt1>
        <a:srgbClr val="7F7F7F"/>
      </a:lt1>
      <a:dk2>
        <a:srgbClr val="00A94F"/>
      </a:dk2>
      <a:lt2>
        <a:srgbClr val="75C044"/>
      </a:lt2>
      <a:accent1>
        <a:srgbClr val="FFD400"/>
      </a:accent1>
      <a:accent2>
        <a:srgbClr val="F9671C"/>
      </a:accent2>
      <a:accent3>
        <a:srgbClr val="825B32"/>
      </a:accent3>
      <a:accent4>
        <a:srgbClr val="BB8F53"/>
      </a:accent4>
      <a:accent5>
        <a:srgbClr val="ECEDEF"/>
      </a:accent5>
      <a:accent6>
        <a:srgbClr val="E1E31A"/>
      </a:accent6>
      <a:hlink>
        <a:srgbClr val="F9671C"/>
      </a:hlink>
      <a:folHlink>
        <a:srgbClr val="825B32"/>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ommission on Restitution of land rights">
      <a:dk1>
        <a:sysClr val="windowText" lastClr="000000"/>
      </a:dk1>
      <a:lt1>
        <a:srgbClr val="7F7F7F"/>
      </a:lt1>
      <a:dk2>
        <a:srgbClr val="00A94F"/>
      </a:dk2>
      <a:lt2>
        <a:srgbClr val="75C044"/>
      </a:lt2>
      <a:accent1>
        <a:srgbClr val="FFD400"/>
      </a:accent1>
      <a:accent2>
        <a:srgbClr val="F9671C"/>
      </a:accent2>
      <a:accent3>
        <a:srgbClr val="825B32"/>
      </a:accent3>
      <a:accent4>
        <a:srgbClr val="BB8F53"/>
      </a:accent4>
      <a:accent5>
        <a:srgbClr val="ECEDEF"/>
      </a:accent5>
      <a:accent6>
        <a:srgbClr val="E1E31A"/>
      </a:accent6>
      <a:hlink>
        <a:srgbClr val="F9671C"/>
      </a:hlink>
      <a:folHlink>
        <a:srgbClr val="825B32"/>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eddate xmlns="130dd3b8-79e4-45b6-b3f3-7c6271b51292">2017-12-12T22:00:00+00:00</publisheddate>
    <TaxCatchAll xmlns="437134b1-e43f-42b3-88ca-bdd99c41caf6"/>
    <Year xmlns="437134b1-e43f-42b3-88ca-bdd99c41caf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AD93772181C6F46829BD28880065D63" ma:contentTypeVersion="5" ma:contentTypeDescription="Create a new document." ma:contentTypeScope="" ma:versionID="cac70d3e90bffd405a71e8b8d808f3fb">
  <xsd:schema xmlns:xsd="http://www.w3.org/2001/XMLSchema" xmlns:xs="http://www.w3.org/2001/XMLSchema" xmlns:p="http://schemas.microsoft.com/office/2006/metadata/properties" xmlns:ns2="130dd3b8-79e4-45b6-b3f3-7c6271b51292" xmlns:ns3="437134b1-e43f-42b3-88ca-bdd99c41caf6" targetNamespace="http://schemas.microsoft.com/office/2006/metadata/properties" ma:root="true" ma:fieldsID="bb57a5372b5a2b3314e5d344129bea61" ns2:_="" ns3:_="">
    <xsd:import namespace="130dd3b8-79e4-45b6-b3f3-7c6271b51292"/>
    <xsd:import namespace="437134b1-e43f-42b3-88ca-bdd99c41caf6"/>
    <xsd:element name="properties">
      <xsd:complexType>
        <xsd:sequence>
          <xsd:element name="documentManagement">
            <xsd:complexType>
              <xsd:all>
                <xsd:element ref="ns2:publisheddate" minOccurs="0"/>
                <xsd:element ref="ns3:Year" minOccurs="0"/>
                <xsd:element ref="ns3:TaxCatchAll" minOccurs="0"/>
                <xsd:element ref="ns3: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0dd3b8-79e4-45b6-b3f3-7c6271b51292" elementFormDefault="qualified">
    <xsd:import namespace="http://schemas.microsoft.com/office/2006/documentManagement/types"/>
    <xsd:import namespace="http://schemas.microsoft.com/office/infopath/2007/PartnerControls"/>
    <xsd:element name="publisheddate" ma:index="4" nillable="true" ma:displayName="Published Date" ma:format="DateOnly" ma:internalName="published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37134b1-e43f-42b3-88ca-bdd99c41caf6" elementFormDefault="qualified">
    <xsd:import namespace="http://schemas.microsoft.com/office/2006/documentManagement/types"/>
    <xsd:import namespace="http://schemas.microsoft.com/office/infopath/2007/PartnerControls"/>
    <xsd:element name="Year" ma:index="9" nillable="true" ma:displayName="Year" ma:decimals="0" ma:internalName="Year">
      <xsd:simpleType>
        <xsd:restriction base="dms:Number">
          <xsd:maxInclusive value="2100"/>
          <xsd:minInclusive value="1900"/>
        </xsd:restriction>
      </xsd:simpleType>
    </xsd:element>
    <xsd:element name="TaxCatchAll" ma:index="10" nillable="true" ma:displayName="Taxonomy Catch All Column" ma:hidden="true" ma:list="{2c25207a-7c7e-49b7-b576-000a8ba59297}" ma:internalName="TaxCatchAll" ma:showField="CatchAllData" ma:web="437134b1-e43f-42b3-88ca-bdd99c41caf6">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2c25207a-7c7e-49b7-b576-000a8ba59297}" ma:internalName="TaxCatchAllLabel" ma:readOnly="true" ma:showField="CatchAllDataLabel" ma:web="437134b1-e43f-42b3-88ca-bdd99c41ca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E32F60-44E3-47AC-A9B1-3BA3F2AC007C}"/>
</file>

<file path=customXml/itemProps2.xml><?xml version="1.0" encoding="utf-8"?>
<ds:datastoreItem xmlns:ds="http://schemas.openxmlformats.org/officeDocument/2006/customXml" ds:itemID="{EE4C45C2-7128-4D01-9C32-F6BEBE090C83}"/>
</file>

<file path=customXml/itemProps3.xml><?xml version="1.0" encoding="utf-8"?>
<ds:datastoreItem xmlns:ds="http://schemas.openxmlformats.org/officeDocument/2006/customXml" ds:itemID="{D45661F2-3C08-44D8-AD64-D2F8990F481E}"/>
</file>

<file path=docProps/app.xml><?xml version="1.0" encoding="utf-8"?>
<Properties xmlns="http://schemas.openxmlformats.org/officeDocument/2006/extended-properties" xmlns:vt="http://schemas.openxmlformats.org/officeDocument/2006/docPropsVTypes">
  <Template/>
  <TotalTime>4759</TotalTime>
  <Words>1710</Words>
  <Application>Microsoft Office PowerPoint</Application>
  <PresentationFormat>On-screen Show (16:9)</PresentationFormat>
  <Paragraphs>292</Paragraphs>
  <Slides>16</Slides>
  <Notes>5</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2_Office Theme</vt:lpstr>
      <vt:lpstr>TOURISM TRANSFORMATION SUMMIT 30th &amp; 31st OCTOBER 2017 KOPANONG CONFERENCE CENTRE PRESENTER:  MKHACANI-WA-MKHACANI COMMISSION ON RESTITUTION OF LAND RIGHTS</vt:lpstr>
      <vt:lpstr>PowerPoint Presentation</vt:lpstr>
      <vt:lpstr>PowerPoint Presentation</vt:lpstr>
      <vt:lpstr>PowerPoint Presentation</vt:lpstr>
      <vt:lpstr>4 Land Reform pillars</vt:lpstr>
      <vt:lpstr>PowerPoint Presentation</vt:lpstr>
      <vt:lpstr>introduction</vt:lpstr>
      <vt:lpstr>The COMMISSION on restitution of land rights </vt:lpstr>
      <vt:lpstr>PowerPoint Presentation</vt:lpstr>
      <vt:lpstr>PowerPoint Presentation</vt:lpstr>
      <vt:lpstr>Figure 2 (c) : RURAL ECONOMY TRANSFORMATION: INSTITUTIONAL ROLES AND ROLE-RELATIONSHIPS</vt:lpstr>
      <vt:lpstr>SHARE-EQUITY ENTERPRISE MODEL</vt:lpstr>
      <vt:lpstr>RESTITUTION TourISM PROJECTS </vt:lpstr>
      <vt:lpstr>Key challenges </vt:lpstr>
      <vt:lpstr>What is the solution?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Investment Oppotunities on Land by Rural Development and Land Reform</dc:title>
  <dc:creator>Designer 2</dc:creator>
  <cp:lastModifiedBy>MMakamu</cp:lastModifiedBy>
  <cp:revision>749</cp:revision>
  <cp:lastPrinted>2017-10-27T07:46:47Z</cp:lastPrinted>
  <dcterms:created xsi:type="dcterms:W3CDTF">2016-03-17T15:10:28Z</dcterms:created>
  <dcterms:modified xsi:type="dcterms:W3CDTF">2017-10-31T06:56:06Z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0x0101000AD93772181C6F46829BD28880065D63</vt:lpwstr>
  </property>
</Properties>
</file>